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2" r:id="rId6"/>
    <p:sldId id="26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17"/>
    <p:restoredTop sz="94666"/>
  </p:normalViewPr>
  <p:slideViewPr>
    <p:cSldViewPr snapToGrid="0">
      <p:cViewPr varScale="1">
        <p:scale>
          <a:sx n="142" d="100"/>
          <a:sy n="142" d="100"/>
        </p:scale>
        <p:origin x="72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F7580-D814-BAE2-0DD9-2CA15C9DA8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0D930B-9B4D-8813-A133-082B54D93E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5EEBB9-A618-1B1E-E28D-F56789FCA6E3}"/>
              </a:ext>
            </a:extLst>
          </p:cNvPr>
          <p:cNvSpPr>
            <a:spLocks noGrp="1"/>
          </p:cNvSpPr>
          <p:nvPr>
            <p:ph type="dt" sz="half" idx="10"/>
          </p:nvPr>
        </p:nvSpPr>
        <p:spPr/>
        <p:txBody>
          <a:bodyPr/>
          <a:lstStyle/>
          <a:p>
            <a:fld id="{54058D4E-E5D6-1E45-8974-1A044CD11C24}" type="datetimeFigureOut">
              <a:rPr lang="en-US" smtClean="0"/>
              <a:t>8/18/25</a:t>
            </a:fld>
            <a:endParaRPr lang="en-US"/>
          </a:p>
        </p:txBody>
      </p:sp>
      <p:sp>
        <p:nvSpPr>
          <p:cNvPr id="5" name="Footer Placeholder 4">
            <a:extLst>
              <a:ext uri="{FF2B5EF4-FFF2-40B4-BE49-F238E27FC236}">
                <a16:creationId xmlns:a16="http://schemas.microsoft.com/office/drawing/2014/main" id="{904A244F-B9C6-073E-5916-A25B90321D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E6B0C7-CD6B-5096-567A-76CFD09CEA73}"/>
              </a:ext>
            </a:extLst>
          </p:cNvPr>
          <p:cNvSpPr>
            <a:spLocks noGrp="1"/>
          </p:cNvSpPr>
          <p:nvPr>
            <p:ph type="sldNum" sz="quarter" idx="12"/>
          </p:nvPr>
        </p:nvSpPr>
        <p:spPr/>
        <p:txBody>
          <a:bodyPr/>
          <a:lstStyle/>
          <a:p>
            <a:fld id="{CD28833C-5139-4D42-8FE1-EB687DE23BAD}" type="slidenum">
              <a:rPr lang="en-US" smtClean="0"/>
              <a:t>‹#›</a:t>
            </a:fld>
            <a:endParaRPr lang="en-US"/>
          </a:p>
        </p:txBody>
      </p:sp>
    </p:spTree>
    <p:extLst>
      <p:ext uri="{BB962C8B-B14F-4D97-AF65-F5344CB8AC3E}">
        <p14:creationId xmlns:p14="http://schemas.microsoft.com/office/powerpoint/2010/main" val="317377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8F057-EA4C-3090-CA94-71FF917663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FC2AE0-5BCE-BFA2-6B08-D4D233826A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16179A-EA60-0007-1737-D4A7994759BA}"/>
              </a:ext>
            </a:extLst>
          </p:cNvPr>
          <p:cNvSpPr>
            <a:spLocks noGrp="1"/>
          </p:cNvSpPr>
          <p:nvPr>
            <p:ph type="dt" sz="half" idx="10"/>
          </p:nvPr>
        </p:nvSpPr>
        <p:spPr/>
        <p:txBody>
          <a:bodyPr/>
          <a:lstStyle/>
          <a:p>
            <a:fld id="{54058D4E-E5D6-1E45-8974-1A044CD11C24}" type="datetimeFigureOut">
              <a:rPr lang="en-US" smtClean="0"/>
              <a:t>8/18/25</a:t>
            </a:fld>
            <a:endParaRPr lang="en-US"/>
          </a:p>
        </p:txBody>
      </p:sp>
      <p:sp>
        <p:nvSpPr>
          <p:cNvPr id="5" name="Footer Placeholder 4">
            <a:extLst>
              <a:ext uri="{FF2B5EF4-FFF2-40B4-BE49-F238E27FC236}">
                <a16:creationId xmlns:a16="http://schemas.microsoft.com/office/drawing/2014/main" id="{A06AC47C-5BEE-1795-EDEC-040C1FF3CD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B165FA-6CE7-8DCD-50C3-787ADF077B34}"/>
              </a:ext>
            </a:extLst>
          </p:cNvPr>
          <p:cNvSpPr>
            <a:spLocks noGrp="1"/>
          </p:cNvSpPr>
          <p:nvPr>
            <p:ph type="sldNum" sz="quarter" idx="12"/>
          </p:nvPr>
        </p:nvSpPr>
        <p:spPr/>
        <p:txBody>
          <a:bodyPr/>
          <a:lstStyle/>
          <a:p>
            <a:fld id="{CD28833C-5139-4D42-8FE1-EB687DE23BAD}" type="slidenum">
              <a:rPr lang="en-US" smtClean="0"/>
              <a:t>‹#›</a:t>
            </a:fld>
            <a:endParaRPr lang="en-US"/>
          </a:p>
        </p:txBody>
      </p:sp>
    </p:spTree>
    <p:extLst>
      <p:ext uri="{BB962C8B-B14F-4D97-AF65-F5344CB8AC3E}">
        <p14:creationId xmlns:p14="http://schemas.microsoft.com/office/powerpoint/2010/main" val="2916657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7F74B5-3E9D-3C4E-9FC1-9533086583E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2EE793C-E264-CF45-946D-1AF430E529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6ADE52-D91C-6AE4-4611-6FB60B4BF7CE}"/>
              </a:ext>
            </a:extLst>
          </p:cNvPr>
          <p:cNvSpPr>
            <a:spLocks noGrp="1"/>
          </p:cNvSpPr>
          <p:nvPr>
            <p:ph type="dt" sz="half" idx="10"/>
          </p:nvPr>
        </p:nvSpPr>
        <p:spPr/>
        <p:txBody>
          <a:bodyPr/>
          <a:lstStyle/>
          <a:p>
            <a:fld id="{54058D4E-E5D6-1E45-8974-1A044CD11C24}" type="datetimeFigureOut">
              <a:rPr lang="en-US" smtClean="0"/>
              <a:t>8/18/25</a:t>
            </a:fld>
            <a:endParaRPr lang="en-US"/>
          </a:p>
        </p:txBody>
      </p:sp>
      <p:sp>
        <p:nvSpPr>
          <p:cNvPr id="5" name="Footer Placeholder 4">
            <a:extLst>
              <a:ext uri="{FF2B5EF4-FFF2-40B4-BE49-F238E27FC236}">
                <a16:creationId xmlns:a16="http://schemas.microsoft.com/office/drawing/2014/main" id="{66A97DD6-A12F-AA2E-1682-DE7A54E8BA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922073-DD02-A83C-157C-4442A52CFE85}"/>
              </a:ext>
            </a:extLst>
          </p:cNvPr>
          <p:cNvSpPr>
            <a:spLocks noGrp="1"/>
          </p:cNvSpPr>
          <p:nvPr>
            <p:ph type="sldNum" sz="quarter" idx="12"/>
          </p:nvPr>
        </p:nvSpPr>
        <p:spPr/>
        <p:txBody>
          <a:bodyPr/>
          <a:lstStyle/>
          <a:p>
            <a:fld id="{CD28833C-5139-4D42-8FE1-EB687DE23BAD}" type="slidenum">
              <a:rPr lang="en-US" smtClean="0"/>
              <a:t>‹#›</a:t>
            </a:fld>
            <a:endParaRPr lang="en-US"/>
          </a:p>
        </p:txBody>
      </p:sp>
    </p:spTree>
    <p:extLst>
      <p:ext uri="{BB962C8B-B14F-4D97-AF65-F5344CB8AC3E}">
        <p14:creationId xmlns:p14="http://schemas.microsoft.com/office/powerpoint/2010/main" val="3370599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63183-FD3D-975D-A7FB-DD57682C98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03D8D1-A1E5-D0A5-14AC-BD17F32AD9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527D27-8917-7E43-EC6B-CAD4F4B53755}"/>
              </a:ext>
            </a:extLst>
          </p:cNvPr>
          <p:cNvSpPr>
            <a:spLocks noGrp="1"/>
          </p:cNvSpPr>
          <p:nvPr>
            <p:ph type="dt" sz="half" idx="10"/>
          </p:nvPr>
        </p:nvSpPr>
        <p:spPr/>
        <p:txBody>
          <a:bodyPr/>
          <a:lstStyle/>
          <a:p>
            <a:fld id="{54058D4E-E5D6-1E45-8974-1A044CD11C24}" type="datetimeFigureOut">
              <a:rPr lang="en-US" smtClean="0"/>
              <a:t>8/18/25</a:t>
            </a:fld>
            <a:endParaRPr lang="en-US"/>
          </a:p>
        </p:txBody>
      </p:sp>
      <p:sp>
        <p:nvSpPr>
          <p:cNvPr id="5" name="Footer Placeholder 4">
            <a:extLst>
              <a:ext uri="{FF2B5EF4-FFF2-40B4-BE49-F238E27FC236}">
                <a16:creationId xmlns:a16="http://schemas.microsoft.com/office/drawing/2014/main" id="{E3D60509-CA55-7B78-66A7-AA31F70A14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AA8148-A4C8-9C0C-C43B-DDC17E2FC976}"/>
              </a:ext>
            </a:extLst>
          </p:cNvPr>
          <p:cNvSpPr>
            <a:spLocks noGrp="1"/>
          </p:cNvSpPr>
          <p:nvPr>
            <p:ph type="sldNum" sz="quarter" idx="12"/>
          </p:nvPr>
        </p:nvSpPr>
        <p:spPr/>
        <p:txBody>
          <a:bodyPr/>
          <a:lstStyle/>
          <a:p>
            <a:fld id="{CD28833C-5139-4D42-8FE1-EB687DE23BAD}" type="slidenum">
              <a:rPr lang="en-US" smtClean="0"/>
              <a:t>‹#›</a:t>
            </a:fld>
            <a:endParaRPr lang="en-US"/>
          </a:p>
        </p:txBody>
      </p:sp>
    </p:spTree>
    <p:extLst>
      <p:ext uri="{BB962C8B-B14F-4D97-AF65-F5344CB8AC3E}">
        <p14:creationId xmlns:p14="http://schemas.microsoft.com/office/powerpoint/2010/main" val="636343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6769F-70C8-01E5-5A12-48901E9FD3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3FD9A7A-E4B2-CD0B-3D5F-083C107C89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0EFCBF-9246-DB60-04F9-FFFC87D80AA3}"/>
              </a:ext>
            </a:extLst>
          </p:cNvPr>
          <p:cNvSpPr>
            <a:spLocks noGrp="1"/>
          </p:cNvSpPr>
          <p:nvPr>
            <p:ph type="dt" sz="half" idx="10"/>
          </p:nvPr>
        </p:nvSpPr>
        <p:spPr/>
        <p:txBody>
          <a:bodyPr/>
          <a:lstStyle/>
          <a:p>
            <a:fld id="{54058D4E-E5D6-1E45-8974-1A044CD11C24}" type="datetimeFigureOut">
              <a:rPr lang="en-US" smtClean="0"/>
              <a:t>8/18/25</a:t>
            </a:fld>
            <a:endParaRPr lang="en-US"/>
          </a:p>
        </p:txBody>
      </p:sp>
      <p:sp>
        <p:nvSpPr>
          <p:cNvPr id="5" name="Footer Placeholder 4">
            <a:extLst>
              <a:ext uri="{FF2B5EF4-FFF2-40B4-BE49-F238E27FC236}">
                <a16:creationId xmlns:a16="http://schemas.microsoft.com/office/drawing/2014/main" id="{EA234E1F-2C3E-E965-CFA9-68A1E6CDCE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3FE73F-7C4E-2D3A-34D3-CE6A87C2441D}"/>
              </a:ext>
            </a:extLst>
          </p:cNvPr>
          <p:cNvSpPr>
            <a:spLocks noGrp="1"/>
          </p:cNvSpPr>
          <p:nvPr>
            <p:ph type="sldNum" sz="quarter" idx="12"/>
          </p:nvPr>
        </p:nvSpPr>
        <p:spPr/>
        <p:txBody>
          <a:bodyPr/>
          <a:lstStyle/>
          <a:p>
            <a:fld id="{CD28833C-5139-4D42-8FE1-EB687DE23BAD}" type="slidenum">
              <a:rPr lang="en-US" smtClean="0"/>
              <a:t>‹#›</a:t>
            </a:fld>
            <a:endParaRPr lang="en-US"/>
          </a:p>
        </p:txBody>
      </p:sp>
    </p:spTree>
    <p:extLst>
      <p:ext uri="{BB962C8B-B14F-4D97-AF65-F5344CB8AC3E}">
        <p14:creationId xmlns:p14="http://schemas.microsoft.com/office/powerpoint/2010/main" val="2749284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013F9-5085-76B2-1DBC-53AB48A6D1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F5575C-2F58-DC48-3D27-1480D611D3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18D94E-5A5E-2972-507C-B86D69C0E2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E8D01C4-AA4F-39FD-0566-037C01FD16F0}"/>
              </a:ext>
            </a:extLst>
          </p:cNvPr>
          <p:cNvSpPr>
            <a:spLocks noGrp="1"/>
          </p:cNvSpPr>
          <p:nvPr>
            <p:ph type="dt" sz="half" idx="10"/>
          </p:nvPr>
        </p:nvSpPr>
        <p:spPr/>
        <p:txBody>
          <a:bodyPr/>
          <a:lstStyle/>
          <a:p>
            <a:fld id="{54058D4E-E5D6-1E45-8974-1A044CD11C24}" type="datetimeFigureOut">
              <a:rPr lang="en-US" smtClean="0"/>
              <a:t>8/18/25</a:t>
            </a:fld>
            <a:endParaRPr lang="en-US"/>
          </a:p>
        </p:txBody>
      </p:sp>
      <p:sp>
        <p:nvSpPr>
          <p:cNvPr id="6" name="Footer Placeholder 5">
            <a:extLst>
              <a:ext uri="{FF2B5EF4-FFF2-40B4-BE49-F238E27FC236}">
                <a16:creationId xmlns:a16="http://schemas.microsoft.com/office/drawing/2014/main" id="{0A40B396-7005-550D-C44A-DFA0B13603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0DBF4B-335E-1F96-4FF6-97C572EF4128}"/>
              </a:ext>
            </a:extLst>
          </p:cNvPr>
          <p:cNvSpPr>
            <a:spLocks noGrp="1"/>
          </p:cNvSpPr>
          <p:nvPr>
            <p:ph type="sldNum" sz="quarter" idx="12"/>
          </p:nvPr>
        </p:nvSpPr>
        <p:spPr/>
        <p:txBody>
          <a:bodyPr/>
          <a:lstStyle/>
          <a:p>
            <a:fld id="{CD28833C-5139-4D42-8FE1-EB687DE23BAD}" type="slidenum">
              <a:rPr lang="en-US" smtClean="0"/>
              <a:t>‹#›</a:t>
            </a:fld>
            <a:endParaRPr lang="en-US"/>
          </a:p>
        </p:txBody>
      </p:sp>
    </p:spTree>
    <p:extLst>
      <p:ext uri="{BB962C8B-B14F-4D97-AF65-F5344CB8AC3E}">
        <p14:creationId xmlns:p14="http://schemas.microsoft.com/office/powerpoint/2010/main" val="452976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A46B9-E767-4D75-43DC-5CAC50224B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0FE3B8-5E7E-E0BC-7C18-5522A9CEC5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CC712E-D761-19C8-D117-698FE780CEE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E518F2-9D2C-7F52-D7F5-CCEB4A4AD3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1E6B4D-0D66-FB45-DC6D-64632E3B74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E39B6E-3907-8A92-41CD-36DEDE01A02E}"/>
              </a:ext>
            </a:extLst>
          </p:cNvPr>
          <p:cNvSpPr>
            <a:spLocks noGrp="1"/>
          </p:cNvSpPr>
          <p:nvPr>
            <p:ph type="dt" sz="half" idx="10"/>
          </p:nvPr>
        </p:nvSpPr>
        <p:spPr/>
        <p:txBody>
          <a:bodyPr/>
          <a:lstStyle/>
          <a:p>
            <a:fld id="{54058D4E-E5D6-1E45-8974-1A044CD11C24}" type="datetimeFigureOut">
              <a:rPr lang="en-US" smtClean="0"/>
              <a:t>8/18/25</a:t>
            </a:fld>
            <a:endParaRPr lang="en-US"/>
          </a:p>
        </p:txBody>
      </p:sp>
      <p:sp>
        <p:nvSpPr>
          <p:cNvPr id="8" name="Footer Placeholder 7">
            <a:extLst>
              <a:ext uri="{FF2B5EF4-FFF2-40B4-BE49-F238E27FC236}">
                <a16:creationId xmlns:a16="http://schemas.microsoft.com/office/drawing/2014/main" id="{9A189AA2-9710-2206-41E8-735B003349D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2996D11-174C-809A-E98D-5FA88D4E8D9B}"/>
              </a:ext>
            </a:extLst>
          </p:cNvPr>
          <p:cNvSpPr>
            <a:spLocks noGrp="1"/>
          </p:cNvSpPr>
          <p:nvPr>
            <p:ph type="sldNum" sz="quarter" idx="12"/>
          </p:nvPr>
        </p:nvSpPr>
        <p:spPr/>
        <p:txBody>
          <a:bodyPr/>
          <a:lstStyle/>
          <a:p>
            <a:fld id="{CD28833C-5139-4D42-8FE1-EB687DE23BAD}" type="slidenum">
              <a:rPr lang="en-US" smtClean="0"/>
              <a:t>‹#›</a:t>
            </a:fld>
            <a:endParaRPr lang="en-US"/>
          </a:p>
        </p:txBody>
      </p:sp>
    </p:spTree>
    <p:extLst>
      <p:ext uri="{BB962C8B-B14F-4D97-AF65-F5344CB8AC3E}">
        <p14:creationId xmlns:p14="http://schemas.microsoft.com/office/powerpoint/2010/main" val="4059764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DC020-9595-CDA6-6A90-F5ACD3447D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4A20CAA-A28B-4E16-832E-48C7BE8E9D16}"/>
              </a:ext>
            </a:extLst>
          </p:cNvPr>
          <p:cNvSpPr>
            <a:spLocks noGrp="1"/>
          </p:cNvSpPr>
          <p:nvPr>
            <p:ph type="dt" sz="half" idx="10"/>
          </p:nvPr>
        </p:nvSpPr>
        <p:spPr/>
        <p:txBody>
          <a:bodyPr/>
          <a:lstStyle/>
          <a:p>
            <a:fld id="{54058D4E-E5D6-1E45-8974-1A044CD11C24}" type="datetimeFigureOut">
              <a:rPr lang="en-US" smtClean="0"/>
              <a:t>8/18/25</a:t>
            </a:fld>
            <a:endParaRPr lang="en-US"/>
          </a:p>
        </p:txBody>
      </p:sp>
      <p:sp>
        <p:nvSpPr>
          <p:cNvPr id="4" name="Footer Placeholder 3">
            <a:extLst>
              <a:ext uri="{FF2B5EF4-FFF2-40B4-BE49-F238E27FC236}">
                <a16:creationId xmlns:a16="http://schemas.microsoft.com/office/drawing/2014/main" id="{04072777-32F3-22B4-40DA-08D449870D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A62FDE1-78F4-4E1E-C230-81EDDC0D895E}"/>
              </a:ext>
            </a:extLst>
          </p:cNvPr>
          <p:cNvSpPr>
            <a:spLocks noGrp="1"/>
          </p:cNvSpPr>
          <p:nvPr>
            <p:ph type="sldNum" sz="quarter" idx="12"/>
          </p:nvPr>
        </p:nvSpPr>
        <p:spPr/>
        <p:txBody>
          <a:bodyPr/>
          <a:lstStyle/>
          <a:p>
            <a:fld id="{CD28833C-5139-4D42-8FE1-EB687DE23BAD}" type="slidenum">
              <a:rPr lang="en-US" smtClean="0"/>
              <a:t>‹#›</a:t>
            </a:fld>
            <a:endParaRPr lang="en-US"/>
          </a:p>
        </p:txBody>
      </p:sp>
    </p:spTree>
    <p:extLst>
      <p:ext uri="{BB962C8B-B14F-4D97-AF65-F5344CB8AC3E}">
        <p14:creationId xmlns:p14="http://schemas.microsoft.com/office/powerpoint/2010/main" val="2965955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432D15-AE08-9D0E-BFC4-92B64E2505E8}"/>
              </a:ext>
            </a:extLst>
          </p:cNvPr>
          <p:cNvSpPr>
            <a:spLocks noGrp="1"/>
          </p:cNvSpPr>
          <p:nvPr>
            <p:ph type="dt" sz="half" idx="10"/>
          </p:nvPr>
        </p:nvSpPr>
        <p:spPr/>
        <p:txBody>
          <a:bodyPr/>
          <a:lstStyle/>
          <a:p>
            <a:fld id="{54058D4E-E5D6-1E45-8974-1A044CD11C24}" type="datetimeFigureOut">
              <a:rPr lang="en-US" smtClean="0"/>
              <a:t>8/18/25</a:t>
            </a:fld>
            <a:endParaRPr lang="en-US"/>
          </a:p>
        </p:txBody>
      </p:sp>
      <p:sp>
        <p:nvSpPr>
          <p:cNvPr id="3" name="Footer Placeholder 2">
            <a:extLst>
              <a:ext uri="{FF2B5EF4-FFF2-40B4-BE49-F238E27FC236}">
                <a16:creationId xmlns:a16="http://schemas.microsoft.com/office/drawing/2014/main" id="{9BB22FBB-98AA-5D60-E306-B314BBDBE3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EAE7CE1-986F-615B-3F40-2C1A046DB56F}"/>
              </a:ext>
            </a:extLst>
          </p:cNvPr>
          <p:cNvSpPr>
            <a:spLocks noGrp="1"/>
          </p:cNvSpPr>
          <p:nvPr>
            <p:ph type="sldNum" sz="quarter" idx="12"/>
          </p:nvPr>
        </p:nvSpPr>
        <p:spPr/>
        <p:txBody>
          <a:bodyPr/>
          <a:lstStyle/>
          <a:p>
            <a:fld id="{CD28833C-5139-4D42-8FE1-EB687DE23BAD}" type="slidenum">
              <a:rPr lang="en-US" smtClean="0"/>
              <a:t>‹#›</a:t>
            </a:fld>
            <a:endParaRPr lang="en-US"/>
          </a:p>
        </p:txBody>
      </p:sp>
    </p:spTree>
    <p:extLst>
      <p:ext uri="{BB962C8B-B14F-4D97-AF65-F5344CB8AC3E}">
        <p14:creationId xmlns:p14="http://schemas.microsoft.com/office/powerpoint/2010/main" val="3355757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0DDF2-C8A0-27A0-CC5C-31A5108BCF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36979F-69BB-CA35-57D1-56AA57ABF8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81B4B4-E54D-B6AA-23AF-175FADB1ED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111F71-EFBB-3AFB-EE52-8AB23CE96B22}"/>
              </a:ext>
            </a:extLst>
          </p:cNvPr>
          <p:cNvSpPr>
            <a:spLocks noGrp="1"/>
          </p:cNvSpPr>
          <p:nvPr>
            <p:ph type="dt" sz="half" idx="10"/>
          </p:nvPr>
        </p:nvSpPr>
        <p:spPr/>
        <p:txBody>
          <a:bodyPr/>
          <a:lstStyle/>
          <a:p>
            <a:fld id="{54058D4E-E5D6-1E45-8974-1A044CD11C24}" type="datetimeFigureOut">
              <a:rPr lang="en-US" smtClean="0"/>
              <a:t>8/18/25</a:t>
            </a:fld>
            <a:endParaRPr lang="en-US"/>
          </a:p>
        </p:txBody>
      </p:sp>
      <p:sp>
        <p:nvSpPr>
          <p:cNvPr id="6" name="Footer Placeholder 5">
            <a:extLst>
              <a:ext uri="{FF2B5EF4-FFF2-40B4-BE49-F238E27FC236}">
                <a16:creationId xmlns:a16="http://schemas.microsoft.com/office/drawing/2014/main" id="{4346D1A3-F44B-30BF-FBE0-EA989798A9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523872-5060-F165-C5E6-37B0808786BD}"/>
              </a:ext>
            </a:extLst>
          </p:cNvPr>
          <p:cNvSpPr>
            <a:spLocks noGrp="1"/>
          </p:cNvSpPr>
          <p:nvPr>
            <p:ph type="sldNum" sz="quarter" idx="12"/>
          </p:nvPr>
        </p:nvSpPr>
        <p:spPr/>
        <p:txBody>
          <a:bodyPr/>
          <a:lstStyle/>
          <a:p>
            <a:fld id="{CD28833C-5139-4D42-8FE1-EB687DE23BAD}" type="slidenum">
              <a:rPr lang="en-US" smtClean="0"/>
              <a:t>‹#›</a:t>
            </a:fld>
            <a:endParaRPr lang="en-US"/>
          </a:p>
        </p:txBody>
      </p:sp>
    </p:spTree>
    <p:extLst>
      <p:ext uri="{BB962C8B-B14F-4D97-AF65-F5344CB8AC3E}">
        <p14:creationId xmlns:p14="http://schemas.microsoft.com/office/powerpoint/2010/main" val="1425368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08F35-CEDA-82D3-74B8-C69A46ABCB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2EA04C-1634-EF8D-AFF0-8DAE4CD049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3F205B0-858B-4F57-8D4D-418AE7023C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E491B2-4C60-D8F4-6F4C-F655CDBE29FA}"/>
              </a:ext>
            </a:extLst>
          </p:cNvPr>
          <p:cNvSpPr>
            <a:spLocks noGrp="1"/>
          </p:cNvSpPr>
          <p:nvPr>
            <p:ph type="dt" sz="half" idx="10"/>
          </p:nvPr>
        </p:nvSpPr>
        <p:spPr/>
        <p:txBody>
          <a:bodyPr/>
          <a:lstStyle/>
          <a:p>
            <a:fld id="{54058D4E-E5D6-1E45-8974-1A044CD11C24}" type="datetimeFigureOut">
              <a:rPr lang="en-US" smtClean="0"/>
              <a:t>8/18/25</a:t>
            </a:fld>
            <a:endParaRPr lang="en-US"/>
          </a:p>
        </p:txBody>
      </p:sp>
      <p:sp>
        <p:nvSpPr>
          <p:cNvPr id="6" name="Footer Placeholder 5">
            <a:extLst>
              <a:ext uri="{FF2B5EF4-FFF2-40B4-BE49-F238E27FC236}">
                <a16:creationId xmlns:a16="http://schemas.microsoft.com/office/drawing/2014/main" id="{4D1E0138-A12D-1EAF-4691-D65CF487EE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A44968-8A06-AEC6-34ED-89E2309C95D9}"/>
              </a:ext>
            </a:extLst>
          </p:cNvPr>
          <p:cNvSpPr>
            <a:spLocks noGrp="1"/>
          </p:cNvSpPr>
          <p:nvPr>
            <p:ph type="sldNum" sz="quarter" idx="12"/>
          </p:nvPr>
        </p:nvSpPr>
        <p:spPr/>
        <p:txBody>
          <a:bodyPr/>
          <a:lstStyle/>
          <a:p>
            <a:fld id="{CD28833C-5139-4D42-8FE1-EB687DE23BAD}" type="slidenum">
              <a:rPr lang="en-US" smtClean="0"/>
              <a:t>‹#›</a:t>
            </a:fld>
            <a:endParaRPr lang="en-US"/>
          </a:p>
        </p:txBody>
      </p:sp>
    </p:spTree>
    <p:extLst>
      <p:ext uri="{BB962C8B-B14F-4D97-AF65-F5344CB8AC3E}">
        <p14:creationId xmlns:p14="http://schemas.microsoft.com/office/powerpoint/2010/main" val="707984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9AF8E1-FFAC-F2BF-94D4-40620866CB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C57AA6-7160-DE6F-E220-E2A80457FB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E55D30-900B-3826-6D3E-60CAFC2C5E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058D4E-E5D6-1E45-8974-1A044CD11C24}" type="datetimeFigureOut">
              <a:rPr lang="en-US" smtClean="0"/>
              <a:t>8/18/25</a:t>
            </a:fld>
            <a:endParaRPr lang="en-US"/>
          </a:p>
        </p:txBody>
      </p:sp>
      <p:sp>
        <p:nvSpPr>
          <p:cNvPr id="5" name="Footer Placeholder 4">
            <a:extLst>
              <a:ext uri="{FF2B5EF4-FFF2-40B4-BE49-F238E27FC236}">
                <a16:creationId xmlns:a16="http://schemas.microsoft.com/office/drawing/2014/main" id="{7D164363-556A-DD80-ACEF-9EC44BA495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2475F63-4F46-B6EF-752E-F59CB3EC40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28833C-5139-4D42-8FE1-EB687DE23BAD}" type="slidenum">
              <a:rPr lang="en-US" smtClean="0"/>
              <a:t>‹#›</a:t>
            </a:fld>
            <a:endParaRPr lang="en-US"/>
          </a:p>
        </p:txBody>
      </p:sp>
    </p:spTree>
    <p:extLst>
      <p:ext uri="{BB962C8B-B14F-4D97-AF65-F5344CB8AC3E}">
        <p14:creationId xmlns:p14="http://schemas.microsoft.com/office/powerpoint/2010/main" val="20663627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lasp.colorado.edu/galaxy/spaces/IMAP/pages/193401441/Ultra+Algorithm+Development+Mileston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docs.google.com/document/d/1_TXRCy1cMHgEjCNcUoekcg3w1Zwe3oDyeunHVtw5Wdc/edit?tab=t.0"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E3C47-2061-9B63-0289-9B3DFBEA5800}"/>
              </a:ext>
            </a:extLst>
          </p:cNvPr>
          <p:cNvSpPr>
            <a:spLocks noGrp="1"/>
          </p:cNvSpPr>
          <p:nvPr>
            <p:ph type="ctrTitle"/>
          </p:nvPr>
        </p:nvSpPr>
        <p:spPr/>
        <p:txBody>
          <a:bodyPr/>
          <a:lstStyle/>
          <a:p>
            <a:r>
              <a:rPr lang="en-US" dirty="0"/>
              <a:t>L1C – </a:t>
            </a:r>
            <a:r>
              <a:rPr lang="en-US" dirty="0" err="1"/>
              <a:t>PSet</a:t>
            </a:r>
            <a:r>
              <a:rPr lang="en-US" dirty="0"/>
              <a:t> – Validation</a:t>
            </a:r>
          </a:p>
        </p:txBody>
      </p:sp>
      <p:sp>
        <p:nvSpPr>
          <p:cNvPr id="3" name="Subtitle 2">
            <a:extLst>
              <a:ext uri="{FF2B5EF4-FFF2-40B4-BE49-F238E27FC236}">
                <a16:creationId xmlns:a16="http://schemas.microsoft.com/office/drawing/2014/main" id="{B32D5278-2329-0CE2-8EC1-EE0ABF95D88D}"/>
              </a:ext>
            </a:extLst>
          </p:cNvPr>
          <p:cNvSpPr>
            <a:spLocks noGrp="1"/>
          </p:cNvSpPr>
          <p:nvPr>
            <p:ph type="subTitle" idx="1"/>
          </p:nvPr>
        </p:nvSpPr>
        <p:spPr/>
        <p:txBody>
          <a:bodyPr/>
          <a:lstStyle/>
          <a:p>
            <a:r>
              <a:rPr lang="en-US" i="1" dirty="0"/>
              <a:t>Pointing Set L1C Products</a:t>
            </a:r>
          </a:p>
          <a:p>
            <a:r>
              <a:rPr lang="en-US" dirty="0"/>
              <a:t>Aug, 2025</a:t>
            </a:r>
          </a:p>
          <a:p>
            <a:r>
              <a:rPr lang="en-US" dirty="0"/>
              <a:t>Nick Dutton</a:t>
            </a:r>
          </a:p>
        </p:txBody>
      </p:sp>
    </p:spTree>
    <p:extLst>
      <p:ext uri="{BB962C8B-B14F-4D97-AF65-F5344CB8AC3E}">
        <p14:creationId xmlns:p14="http://schemas.microsoft.com/office/powerpoint/2010/main" val="4156665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9BB0A-7761-3CFD-60D3-23413A524FC5}"/>
              </a:ext>
            </a:extLst>
          </p:cNvPr>
          <p:cNvSpPr>
            <a:spLocks noGrp="1"/>
          </p:cNvSpPr>
          <p:nvPr>
            <p:ph type="title"/>
          </p:nvPr>
        </p:nvSpPr>
        <p:spPr/>
        <p:txBody>
          <a:bodyPr/>
          <a:lstStyle/>
          <a:p>
            <a:r>
              <a:rPr lang="en-US" dirty="0"/>
              <a:t>Goals</a:t>
            </a:r>
          </a:p>
        </p:txBody>
      </p:sp>
      <p:sp>
        <p:nvSpPr>
          <p:cNvPr id="3" name="Content Placeholder 2">
            <a:extLst>
              <a:ext uri="{FF2B5EF4-FFF2-40B4-BE49-F238E27FC236}">
                <a16:creationId xmlns:a16="http://schemas.microsoft.com/office/drawing/2014/main" id="{BC21DBF1-962A-C087-8276-A43210A61F5F}"/>
              </a:ext>
            </a:extLst>
          </p:cNvPr>
          <p:cNvSpPr>
            <a:spLocks noGrp="1"/>
          </p:cNvSpPr>
          <p:nvPr>
            <p:ph idx="1"/>
          </p:nvPr>
        </p:nvSpPr>
        <p:spPr/>
        <p:txBody>
          <a:bodyPr/>
          <a:lstStyle/>
          <a:p>
            <a:r>
              <a:rPr lang="en-US" dirty="0"/>
              <a:t>Validate Pointing Set L1C Products</a:t>
            </a:r>
          </a:p>
        </p:txBody>
      </p:sp>
    </p:spTree>
    <p:extLst>
      <p:ext uri="{BB962C8B-B14F-4D97-AF65-F5344CB8AC3E}">
        <p14:creationId xmlns:p14="http://schemas.microsoft.com/office/powerpoint/2010/main" val="2902771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B13C1-42B6-0BA8-677B-23CB5F191135}"/>
              </a:ext>
            </a:extLst>
          </p:cNvPr>
          <p:cNvSpPr>
            <a:spLocks noGrp="1"/>
          </p:cNvSpPr>
          <p:nvPr>
            <p:ph type="title"/>
          </p:nvPr>
        </p:nvSpPr>
        <p:spPr/>
        <p:txBody>
          <a:bodyPr/>
          <a:lstStyle/>
          <a:p>
            <a:r>
              <a:rPr lang="en-US" dirty="0"/>
              <a:t>Validation Process</a:t>
            </a:r>
          </a:p>
        </p:txBody>
      </p:sp>
      <p:sp>
        <p:nvSpPr>
          <p:cNvPr id="3" name="Content Placeholder 2">
            <a:extLst>
              <a:ext uri="{FF2B5EF4-FFF2-40B4-BE49-F238E27FC236}">
                <a16:creationId xmlns:a16="http://schemas.microsoft.com/office/drawing/2014/main" id="{6EBA5172-0E92-D0A7-B859-D667D1CAEC26}"/>
              </a:ext>
            </a:extLst>
          </p:cNvPr>
          <p:cNvSpPr>
            <a:spLocks noGrp="1"/>
          </p:cNvSpPr>
          <p:nvPr>
            <p:ph idx="1"/>
          </p:nvPr>
        </p:nvSpPr>
        <p:spPr/>
        <p:txBody>
          <a:bodyPr>
            <a:normAutofit lnSpcReduction="10000"/>
          </a:bodyPr>
          <a:lstStyle/>
          <a:p>
            <a:r>
              <a:rPr lang="en-US" dirty="0"/>
              <a:t>For each item we will check the following:</a:t>
            </a:r>
          </a:p>
          <a:p>
            <a:pPr marL="914400" lvl="1" indent="-457200">
              <a:buFont typeface="+mj-lt"/>
              <a:buAutoNum type="arabicPeriod"/>
            </a:pPr>
            <a:r>
              <a:rPr lang="en-US" dirty="0"/>
              <a:t>Does the CDF contain the </a:t>
            </a:r>
            <a:r>
              <a:rPr lang="en-US" b="1" i="1" dirty="0"/>
              <a:t>appropriate items </a:t>
            </a:r>
            <a:r>
              <a:rPr lang="en-US" dirty="0"/>
              <a:t>in reasonable format?</a:t>
            </a:r>
          </a:p>
          <a:p>
            <a:pPr marL="914400" lvl="1" indent="-457200">
              <a:buFont typeface="+mj-lt"/>
              <a:buAutoNum type="arabicPeriod"/>
            </a:pPr>
            <a:r>
              <a:rPr lang="en-US" dirty="0"/>
              <a:t>Are the computed values / outputs </a:t>
            </a:r>
            <a:r>
              <a:rPr lang="en-US" b="1" i="1" dirty="0"/>
              <a:t>consistent with expected outputs</a:t>
            </a:r>
            <a:r>
              <a:rPr lang="en-US" dirty="0"/>
              <a:t>?</a:t>
            </a:r>
          </a:p>
          <a:p>
            <a:pPr marL="914400" lvl="1" indent="-457200">
              <a:buFont typeface="+mj-lt"/>
              <a:buAutoNum type="arabicPeriod"/>
            </a:pPr>
            <a:r>
              <a:rPr lang="en-US" dirty="0"/>
              <a:t>Does the input used check enough items to move forward?</a:t>
            </a:r>
          </a:p>
          <a:p>
            <a:pPr marL="914400" lvl="1" indent="-457200">
              <a:buFont typeface="+mj-lt"/>
              <a:buAutoNum type="arabicPeriod"/>
            </a:pPr>
            <a:endParaRPr lang="en-US" dirty="0"/>
          </a:p>
          <a:p>
            <a:r>
              <a:rPr lang="en-US" dirty="0"/>
              <a:t>Files addressed in this presentation</a:t>
            </a:r>
          </a:p>
          <a:p>
            <a:pPr lvl="1"/>
            <a:r>
              <a:rPr lang="en-US" dirty="0"/>
              <a:t>Ref website: </a:t>
            </a:r>
            <a:r>
              <a:rPr lang="en-US" dirty="0">
                <a:hlinkClick r:id="rId2"/>
              </a:rPr>
              <a:t>https://lasp.colorado.edu/galaxy/spaces/IMAP/pages/193401441/Ultra+Algorithm+Development+Milestone</a:t>
            </a:r>
            <a:endParaRPr lang="en-US" dirty="0"/>
          </a:p>
          <a:p>
            <a:pPr lvl="1"/>
            <a:endParaRPr lang="en-US" dirty="0"/>
          </a:p>
          <a:p>
            <a:pPr lvl="1"/>
            <a:r>
              <a:rPr lang="en-US" i="1" dirty="0"/>
              <a:t>imap_ultra_l1c_90sensor-spacecraftpset_20250513_v001.cdf</a:t>
            </a:r>
          </a:p>
          <a:p>
            <a:pPr lvl="1"/>
            <a:endParaRPr lang="en-US" i="1" dirty="0"/>
          </a:p>
        </p:txBody>
      </p:sp>
    </p:spTree>
    <p:extLst>
      <p:ext uri="{BB962C8B-B14F-4D97-AF65-F5344CB8AC3E}">
        <p14:creationId xmlns:p14="http://schemas.microsoft.com/office/powerpoint/2010/main" val="713287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BF781-A73B-5942-42A3-BCE3F739D821}"/>
              </a:ext>
            </a:extLst>
          </p:cNvPr>
          <p:cNvSpPr>
            <a:spLocks noGrp="1"/>
          </p:cNvSpPr>
          <p:nvPr>
            <p:ph type="title"/>
          </p:nvPr>
        </p:nvSpPr>
        <p:spPr>
          <a:xfrm>
            <a:off x="838200" y="134090"/>
            <a:ext cx="10515600" cy="455459"/>
          </a:xfrm>
        </p:spPr>
        <p:txBody>
          <a:bodyPr>
            <a:normAutofit fontScale="90000"/>
          </a:bodyPr>
          <a:lstStyle/>
          <a:p>
            <a:r>
              <a:rPr lang="en-US" dirty="0"/>
              <a:t>Pointing Set – (1) Appropriate Items</a:t>
            </a:r>
          </a:p>
        </p:txBody>
      </p:sp>
      <p:sp>
        <p:nvSpPr>
          <p:cNvPr id="10" name="TextBox 9">
            <a:extLst>
              <a:ext uri="{FF2B5EF4-FFF2-40B4-BE49-F238E27FC236}">
                <a16:creationId xmlns:a16="http://schemas.microsoft.com/office/drawing/2014/main" id="{198F8E2E-1B74-C185-AB56-634D91138ED8}"/>
              </a:ext>
            </a:extLst>
          </p:cNvPr>
          <p:cNvSpPr txBox="1"/>
          <p:nvPr/>
        </p:nvSpPr>
        <p:spPr>
          <a:xfrm>
            <a:off x="5816601" y="502015"/>
            <a:ext cx="6439472" cy="369332"/>
          </a:xfrm>
          <a:prstGeom prst="rect">
            <a:avLst/>
          </a:prstGeom>
          <a:noFill/>
        </p:spPr>
        <p:txBody>
          <a:bodyPr wrap="square">
            <a:spAutoFit/>
          </a:bodyPr>
          <a:lstStyle/>
          <a:p>
            <a:pPr lvl="1" algn="r"/>
            <a:r>
              <a:rPr lang="en-US" dirty="0"/>
              <a:t>imap_ultra_l1c_90sensor-spacecraftpset_20250513_v001.cdf</a:t>
            </a:r>
          </a:p>
        </p:txBody>
      </p:sp>
      <p:sp>
        <p:nvSpPr>
          <p:cNvPr id="16" name="TextBox 15">
            <a:extLst>
              <a:ext uri="{FF2B5EF4-FFF2-40B4-BE49-F238E27FC236}">
                <a16:creationId xmlns:a16="http://schemas.microsoft.com/office/drawing/2014/main" id="{A94F16AE-C4A2-5478-6895-DAC19F3464A3}"/>
              </a:ext>
            </a:extLst>
          </p:cNvPr>
          <p:cNvSpPr txBox="1"/>
          <p:nvPr/>
        </p:nvSpPr>
        <p:spPr>
          <a:xfrm>
            <a:off x="200913" y="661798"/>
            <a:ext cx="5615688" cy="6186309"/>
          </a:xfrm>
          <a:prstGeom prst="rect">
            <a:avLst/>
          </a:prstGeom>
          <a:noFill/>
          <a:ln>
            <a:solidFill>
              <a:srgbClr val="FF0000"/>
            </a:solidFill>
          </a:ln>
        </p:spPr>
        <p:txBody>
          <a:bodyPr wrap="square" rtlCol="0">
            <a:spAutoFit/>
          </a:bodyPr>
          <a:lstStyle/>
          <a:p>
            <a:r>
              <a:rPr lang="en-US" dirty="0"/>
              <a:t>Requests / Comments:</a:t>
            </a:r>
          </a:p>
          <a:p>
            <a:endParaRPr lang="en-US" dirty="0"/>
          </a:p>
          <a:p>
            <a:pPr marL="342900" indent="-342900">
              <a:buFont typeface="+mj-lt"/>
              <a:buAutoNum type="arabicPeriod"/>
            </a:pPr>
            <a:r>
              <a:rPr lang="en-US" dirty="0"/>
              <a:t>Add another field for </a:t>
            </a:r>
            <a:r>
              <a:rPr lang="en-US" dirty="0">
                <a:solidFill>
                  <a:srgbClr val="FF0000"/>
                </a:solidFill>
              </a:rPr>
              <a:t>“scatter” </a:t>
            </a:r>
            <a:r>
              <a:rPr lang="en-US" dirty="0"/>
              <a:t>(dim1, dim2)</a:t>
            </a:r>
          </a:p>
          <a:p>
            <a:pPr marL="342900" indent="-342900">
              <a:buFont typeface="+mj-lt"/>
              <a:buAutoNum type="arabicPeriod"/>
            </a:pPr>
            <a:r>
              <a:rPr lang="en-US" dirty="0"/>
              <a:t>Add another field for </a:t>
            </a:r>
            <a:r>
              <a:rPr lang="en-US" dirty="0">
                <a:solidFill>
                  <a:srgbClr val="FF0000"/>
                </a:solidFill>
              </a:rPr>
              <a:t>“</a:t>
            </a:r>
            <a:r>
              <a:rPr lang="en-US" dirty="0" err="1">
                <a:solidFill>
                  <a:srgbClr val="FF0000"/>
                </a:solidFill>
              </a:rPr>
              <a:t>scatter_threshold</a:t>
            </a:r>
            <a:r>
              <a:rPr lang="en-US" dirty="0">
                <a:solidFill>
                  <a:srgbClr val="FF0000"/>
                </a:solidFill>
              </a:rPr>
              <a:t>” </a:t>
            </a:r>
            <a:r>
              <a:rPr lang="en-US" dirty="0"/>
              <a:t>(dim1)</a:t>
            </a:r>
            <a:endParaRPr lang="en-US" dirty="0">
              <a:solidFill>
                <a:srgbClr val="FF0000"/>
              </a:solidFill>
            </a:endParaRPr>
          </a:p>
          <a:p>
            <a:pPr marL="342900" indent="-342900">
              <a:buFont typeface="+mj-lt"/>
              <a:buAutoNum type="arabicPeriod"/>
            </a:pPr>
            <a:r>
              <a:rPr lang="en-US" dirty="0"/>
              <a:t>Keep “sensitivity”, but also report: </a:t>
            </a:r>
          </a:p>
          <a:p>
            <a:pPr marL="800100" lvl="1" indent="-342900">
              <a:buFont typeface="+mj-lt"/>
              <a:buAutoNum type="arabicPeriod"/>
            </a:pPr>
            <a:r>
              <a:rPr lang="en-US" dirty="0">
                <a:solidFill>
                  <a:srgbClr val="FF0000"/>
                </a:solidFill>
              </a:rPr>
              <a:t>“</a:t>
            </a:r>
            <a:r>
              <a:rPr lang="en-US" dirty="0" err="1">
                <a:solidFill>
                  <a:srgbClr val="FF0000"/>
                </a:solidFill>
              </a:rPr>
              <a:t>geometric_function</a:t>
            </a:r>
            <a:r>
              <a:rPr lang="en-US" dirty="0">
                <a:solidFill>
                  <a:srgbClr val="FF0000"/>
                </a:solidFill>
              </a:rPr>
              <a:t>” </a:t>
            </a:r>
            <a:r>
              <a:rPr lang="en-US" dirty="0"/>
              <a:t>(dim1, dim2)</a:t>
            </a:r>
            <a:endParaRPr lang="en-US" dirty="0">
              <a:solidFill>
                <a:srgbClr val="FF0000"/>
              </a:solidFill>
            </a:endParaRPr>
          </a:p>
          <a:p>
            <a:pPr marL="800100" lvl="1" indent="-342900">
              <a:buFont typeface="+mj-lt"/>
              <a:buAutoNum type="arabicPeriod"/>
            </a:pPr>
            <a:r>
              <a:rPr lang="en-US" dirty="0">
                <a:solidFill>
                  <a:srgbClr val="FF0000"/>
                </a:solidFill>
              </a:rPr>
              <a:t>“efficiency”</a:t>
            </a:r>
            <a:r>
              <a:rPr lang="en-US" dirty="0"/>
              <a:t> (dim1, dim2)</a:t>
            </a:r>
            <a:endParaRPr lang="en-US" dirty="0">
              <a:solidFill>
                <a:srgbClr val="FF0000"/>
              </a:solidFill>
            </a:endParaRPr>
          </a:p>
          <a:p>
            <a:pPr marL="342900" indent="-342900">
              <a:buFont typeface="+mj-lt"/>
              <a:buAutoNum type="arabicPeriod"/>
            </a:pPr>
            <a:r>
              <a:rPr lang="en-US" dirty="0"/>
              <a:t>Since exposure time will now vary per pointing due to </a:t>
            </a:r>
            <a:br>
              <a:rPr lang="en-US" dirty="0"/>
            </a:br>
            <a:r>
              <a:rPr lang="en-US" dirty="0"/>
              <a:t>dead-time corrections, the dead-time ratio should also</a:t>
            </a:r>
            <a:br>
              <a:rPr lang="en-US" dirty="0"/>
            </a:br>
            <a:r>
              <a:rPr lang="en-US" dirty="0"/>
              <a:t>be tracked.</a:t>
            </a:r>
          </a:p>
          <a:p>
            <a:pPr marL="800100" lvl="1" indent="-342900">
              <a:buFont typeface="+mj-lt"/>
              <a:buAutoNum type="arabicPeriod"/>
            </a:pPr>
            <a:r>
              <a:rPr lang="en-US" dirty="0">
                <a:solidFill>
                  <a:srgbClr val="FF0000"/>
                </a:solidFill>
              </a:rPr>
              <a:t>“</a:t>
            </a:r>
            <a:r>
              <a:rPr lang="en-US" dirty="0" err="1">
                <a:solidFill>
                  <a:srgbClr val="FF0000"/>
                </a:solidFill>
              </a:rPr>
              <a:t>dead_time_ratio</a:t>
            </a:r>
            <a:r>
              <a:rPr lang="en-US" dirty="0">
                <a:solidFill>
                  <a:srgbClr val="FF0000"/>
                </a:solidFill>
              </a:rPr>
              <a:t>” </a:t>
            </a:r>
            <a:r>
              <a:rPr lang="en-US" dirty="0"/>
              <a:t>and should be a 1-D function</a:t>
            </a:r>
            <a:br>
              <a:rPr lang="en-US" dirty="0"/>
            </a:br>
            <a:r>
              <a:rPr lang="en-US" dirty="0"/>
              <a:t>against spin phase.  The dimensions of this will be </a:t>
            </a:r>
            <a:br>
              <a:rPr lang="en-US" dirty="0"/>
            </a:br>
            <a:r>
              <a:rPr lang="en-US" dirty="0"/>
              <a:t>different than those of pixels – not sure how CDF</a:t>
            </a:r>
            <a:br>
              <a:rPr lang="en-US" dirty="0"/>
            </a:br>
            <a:r>
              <a:rPr lang="en-US" dirty="0"/>
              <a:t>handles this; this could even be in a different CDF</a:t>
            </a:r>
          </a:p>
          <a:p>
            <a:pPr marL="342900" indent="-342900">
              <a:buFont typeface="+mj-lt"/>
              <a:buAutoNum type="arabicPeriod"/>
            </a:pPr>
            <a:r>
              <a:rPr lang="en-US" dirty="0"/>
              <a:t>It is important to either </a:t>
            </a:r>
            <a:r>
              <a:rPr lang="en-US" dirty="0">
                <a:solidFill>
                  <a:srgbClr val="FF0000"/>
                </a:solidFill>
              </a:rPr>
              <a:t>track the L1B products used to</a:t>
            </a:r>
            <a:br>
              <a:rPr lang="en-US" dirty="0">
                <a:solidFill>
                  <a:srgbClr val="FF0000"/>
                </a:solidFill>
              </a:rPr>
            </a:br>
            <a:r>
              <a:rPr lang="en-US" dirty="0">
                <a:solidFill>
                  <a:srgbClr val="FF0000"/>
                </a:solidFill>
              </a:rPr>
              <a:t>create this L1C CDF, and/or report the SPICE kernels</a:t>
            </a:r>
            <a:br>
              <a:rPr lang="en-US" dirty="0">
                <a:solidFill>
                  <a:srgbClr val="FF0000"/>
                </a:solidFill>
              </a:rPr>
            </a:br>
            <a:r>
              <a:rPr lang="en-US" dirty="0">
                <a:solidFill>
                  <a:srgbClr val="FF0000"/>
                </a:solidFill>
              </a:rPr>
              <a:t>used in its construction</a:t>
            </a:r>
            <a:r>
              <a:rPr lang="en-US" dirty="0"/>
              <a:t>.  Note the comment from the</a:t>
            </a:r>
            <a:br>
              <a:rPr lang="en-US" dirty="0"/>
            </a:br>
            <a:r>
              <a:rPr lang="en-US" dirty="0"/>
              <a:t>L2 field descriptors on SPICE kernels: </a:t>
            </a:r>
            <a:br>
              <a:rPr lang="en-US" dirty="0"/>
            </a:br>
            <a:r>
              <a:rPr lang="en-US" dirty="0">
                <a:hlinkClick r:id="rId2"/>
              </a:rPr>
              <a:t>https://docs.google.com/document/d/1_TXRCy1cMHgEjCNcUoekcg3w1Zwe3oDyeunHVtw5Wdc/edit?tab=t.0</a:t>
            </a:r>
            <a:endParaRPr lang="en-US" dirty="0"/>
          </a:p>
          <a:p>
            <a:pPr marL="342900" indent="-342900">
              <a:buFont typeface="+mj-lt"/>
              <a:buAutoNum type="arabicPeriod"/>
            </a:pPr>
            <a:r>
              <a:rPr lang="en-US" dirty="0"/>
              <a:t>Don’t see a descriptor for </a:t>
            </a:r>
            <a:r>
              <a:rPr lang="en-US" dirty="0">
                <a:solidFill>
                  <a:srgbClr val="FF0000"/>
                </a:solidFill>
              </a:rPr>
              <a:t>Species, or CG or spacecraft </a:t>
            </a:r>
            <a:r>
              <a:rPr lang="en-US" dirty="0"/>
              <a:t>inside the file (okay to have just in filename?)</a:t>
            </a:r>
          </a:p>
        </p:txBody>
      </p:sp>
      <p:pic>
        <p:nvPicPr>
          <p:cNvPr id="24" name="Picture 23">
            <a:extLst>
              <a:ext uri="{FF2B5EF4-FFF2-40B4-BE49-F238E27FC236}">
                <a16:creationId xmlns:a16="http://schemas.microsoft.com/office/drawing/2014/main" id="{D38DC730-C11A-37F3-7335-CFA4814EDFD4}"/>
              </a:ext>
            </a:extLst>
          </p:cNvPr>
          <p:cNvPicPr>
            <a:picLocks noChangeAspect="1"/>
          </p:cNvPicPr>
          <p:nvPr/>
        </p:nvPicPr>
        <p:blipFill>
          <a:blip r:embed="rId3"/>
          <a:stretch>
            <a:fillRect/>
          </a:stretch>
        </p:blipFill>
        <p:spPr>
          <a:xfrm>
            <a:off x="6009192" y="899991"/>
            <a:ext cx="6161788" cy="1679515"/>
          </a:xfrm>
          <a:prstGeom prst="rect">
            <a:avLst/>
          </a:prstGeom>
        </p:spPr>
      </p:pic>
      <p:graphicFrame>
        <p:nvGraphicFramePr>
          <p:cNvPr id="32" name="Table 31">
            <a:extLst>
              <a:ext uri="{FF2B5EF4-FFF2-40B4-BE49-F238E27FC236}">
                <a16:creationId xmlns:a16="http://schemas.microsoft.com/office/drawing/2014/main" id="{BD0838A9-B785-63D8-DB60-5A8FBACADD3D}"/>
              </a:ext>
            </a:extLst>
          </p:cNvPr>
          <p:cNvGraphicFramePr>
            <a:graphicFrameLocks noGrp="1"/>
          </p:cNvGraphicFramePr>
          <p:nvPr>
            <p:extLst>
              <p:ext uri="{D42A27DB-BD31-4B8C-83A1-F6EECF244321}">
                <p14:modId xmlns:p14="http://schemas.microsoft.com/office/powerpoint/2010/main" val="3788307272"/>
              </p:ext>
            </p:extLst>
          </p:nvPr>
        </p:nvGraphicFramePr>
        <p:xfrm>
          <a:off x="6009193" y="2608150"/>
          <a:ext cx="6161787" cy="741680"/>
        </p:xfrm>
        <a:graphic>
          <a:graphicData uri="http://schemas.openxmlformats.org/drawingml/2006/table">
            <a:tbl>
              <a:tblPr firstRow="1" bandRow="1">
                <a:tableStyleId>{5C22544A-7EE6-4342-B048-85BDC9FD1C3A}</a:tableStyleId>
              </a:tblPr>
              <a:tblGrid>
                <a:gridCol w="2053929">
                  <a:extLst>
                    <a:ext uri="{9D8B030D-6E8A-4147-A177-3AD203B41FA5}">
                      <a16:colId xmlns:a16="http://schemas.microsoft.com/office/drawing/2014/main" val="907631040"/>
                    </a:ext>
                  </a:extLst>
                </a:gridCol>
                <a:gridCol w="2053929">
                  <a:extLst>
                    <a:ext uri="{9D8B030D-6E8A-4147-A177-3AD203B41FA5}">
                      <a16:colId xmlns:a16="http://schemas.microsoft.com/office/drawing/2014/main" val="3723785325"/>
                    </a:ext>
                  </a:extLst>
                </a:gridCol>
                <a:gridCol w="2053929">
                  <a:extLst>
                    <a:ext uri="{9D8B030D-6E8A-4147-A177-3AD203B41FA5}">
                      <a16:colId xmlns:a16="http://schemas.microsoft.com/office/drawing/2014/main" val="4170501067"/>
                    </a:ext>
                  </a:extLst>
                </a:gridCol>
              </a:tblGrid>
              <a:tr h="370840">
                <a:tc>
                  <a:txBody>
                    <a:bodyPr/>
                    <a:lstStyle/>
                    <a:p>
                      <a:r>
                        <a:rPr lang="en-US" dirty="0"/>
                        <a:t>Dim0</a:t>
                      </a:r>
                    </a:p>
                  </a:txBody>
                  <a:tcPr/>
                </a:tc>
                <a:tc>
                  <a:txBody>
                    <a:bodyPr/>
                    <a:lstStyle/>
                    <a:p>
                      <a:r>
                        <a:rPr lang="en-US" dirty="0"/>
                        <a:t>Dim1</a:t>
                      </a:r>
                    </a:p>
                  </a:txBody>
                  <a:tcPr/>
                </a:tc>
                <a:tc>
                  <a:txBody>
                    <a:bodyPr/>
                    <a:lstStyle/>
                    <a:p>
                      <a:r>
                        <a:rPr lang="en-US" dirty="0"/>
                        <a:t>Dim2</a:t>
                      </a:r>
                    </a:p>
                  </a:txBody>
                  <a:tcPr/>
                </a:tc>
                <a:extLst>
                  <a:ext uri="{0D108BD9-81ED-4DB2-BD59-A6C34878D82A}">
                    <a16:rowId xmlns:a16="http://schemas.microsoft.com/office/drawing/2014/main" val="3427774417"/>
                  </a:ext>
                </a:extLst>
              </a:tr>
              <a:tr h="370840">
                <a:tc>
                  <a:txBody>
                    <a:bodyPr/>
                    <a:lstStyle/>
                    <a:p>
                      <a:r>
                        <a:rPr lang="en-US" dirty="0"/>
                        <a:t>Pointing # / Epoch</a:t>
                      </a:r>
                    </a:p>
                  </a:txBody>
                  <a:tcPr/>
                </a:tc>
                <a:tc>
                  <a:txBody>
                    <a:bodyPr/>
                    <a:lstStyle/>
                    <a:p>
                      <a:r>
                        <a:rPr lang="en-US" dirty="0"/>
                        <a:t>Energy Bin</a:t>
                      </a:r>
                    </a:p>
                  </a:txBody>
                  <a:tcPr/>
                </a:tc>
                <a:tc>
                  <a:txBody>
                    <a:bodyPr/>
                    <a:lstStyle/>
                    <a:p>
                      <a:r>
                        <a:rPr lang="en-US" dirty="0"/>
                        <a:t>HP Pixel Index</a:t>
                      </a:r>
                    </a:p>
                  </a:txBody>
                  <a:tcPr/>
                </a:tc>
                <a:extLst>
                  <a:ext uri="{0D108BD9-81ED-4DB2-BD59-A6C34878D82A}">
                    <a16:rowId xmlns:a16="http://schemas.microsoft.com/office/drawing/2014/main" val="3944161904"/>
                  </a:ext>
                </a:extLst>
              </a:tr>
            </a:tbl>
          </a:graphicData>
        </a:graphic>
      </p:graphicFrame>
      <p:sp>
        <p:nvSpPr>
          <p:cNvPr id="33" name="TextBox 32">
            <a:extLst>
              <a:ext uri="{FF2B5EF4-FFF2-40B4-BE49-F238E27FC236}">
                <a16:creationId xmlns:a16="http://schemas.microsoft.com/office/drawing/2014/main" id="{6DA8E0C4-6B72-58BA-8313-7676FEBD3DF4}"/>
              </a:ext>
            </a:extLst>
          </p:cNvPr>
          <p:cNvSpPr txBox="1"/>
          <p:nvPr/>
        </p:nvSpPr>
        <p:spPr>
          <a:xfrm>
            <a:off x="6009194" y="3378474"/>
            <a:ext cx="5981893" cy="3416320"/>
          </a:xfrm>
          <a:prstGeom prst="rect">
            <a:avLst/>
          </a:prstGeom>
          <a:noFill/>
          <a:ln>
            <a:solidFill>
              <a:srgbClr val="FF0000"/>
            </a:solidFill>
          </a:ln>
        </p:spPr>
        <p:txBody>
          <a:bodyPr wrap="square" rtlCol="0">
            <a:spAutoFit/>
          </a:bodyPr>
          <a:lstStyle/>
          <a:p>
            <a:r>
              <a:rPr lang="en-US" dirty="0"/>
              <a:t>Requests / Comments / Questions:</a:t>
            </a:r>
          </a:p>
          <a:p>
            <a:pPr marL="342900" indent="-342900">
              <a:buAutoNum type="arabicPeriod" startAt="7"/>
            </a:pPr>
            <a:r>
              <a:rPr lang="en-US" dirty="0"/>
              <a:t>No </a:t>
            </a:r>
            <a:r>
              <a:rPr lang="en-US" dirty="0">
                <a:solidFill>
                  <a:srgbClr val="FF0000"/>
                </a:solidFill>
              </a:rPr>
              <a:t>units</a:t>
            </a:r>
            <a:r>
              <a:rPr lang="en-US" dirty="0"/>
              <a:t> on any of the fields.  Please add those attributes</a:t>
            </a:r>
          </a:p>
          <a:p>
            <a:pPr marL="342900" indent="-342900">
              <a:buAutoNum type="arabicPeriod" startAt="7"/>
            </a:pPr>
            <a:r>
              <a:rPr lang="en-US" dirty="0"/>
              <a:t>Assume “epoch” values represent midpoint of the Pointing?</a:t>
            </a:r>
          </a:p>
          <a:p>
            <a:pPr marL="342900" indent="-342900">
              <a:buAutoNum type="arabicPeriod" startAt="7"/>
            </a:pPr>
            <a:r>
              <a:rPr lang="en-US" dirty="0"/>
              <a:t>Add “</a:t>
            </a:r>
            <a:r>
              <a:rPr lang="en-US" dirty="0" err="1"/>
              <a:t>energy_bin_boundaries</a:t>
            </a:r>
            <a:r>
              <a:rPr lang="en-US" dirty="0"/>
              <a:t>”, (or </a:t>
            </a:r>
            <a:r>
              <a:rPr lang="en-US" dirty="0">
                <a:solidFill>
                  <a:srgbClr val="FF0000"/>
                </a:solidFill>
              </a:rPr>
              <a:t>“</a:t>
            </a:r>
            <a:r>
              <a:rPr lang="en-US" dirty="0" err="1">
                <a:solidFill>
                  <a:srgbClr val="FF0000"/>
                </a:solidFill>
              </a:rPr>
              <a:t>energy_delta_minus</a:t>
            </a:r>
            <a:r>
              <a:rPr lang="en-US" dirty="0">
                <a:solidFill>
                  <a:srgbClr val="FF0000"/>
                </a:solidFill>
              </a:rPr>
              <a:t>” &amp; “</a:t>
            </a:r>
            <a:r>
              <a:rPr lang="en-US" dirty="0" err="1">
                <a:solidFill>
                  <a:srgbClr val="FF0000"/>
                </a:solidFill>
              </a:rPr>
              <a:t>energy_delta_plus</a:t>
            </a:r>
            <a:r>
              <a:rPr lang="en-US" dirty="0">
                <a:solidFill>
                  <a:srgbClr val="FF0000"/>
                </a:solidFill>
              </a:rPr>
              <a:t>” as in L2 example) </a:t>
            </a:r>
            <a:r>
              <a:rPr lang="en-US" dirty="0"/>
              <a:t>or equivalent. The delta &amp; geometric mean will not necessarily tell the start and stop points of the energy bins.  Feel free to keep the delta or remove</a:t>
            </a:r>
          </a:p>
          <a:p>
            <a:pPr marL="342900" indent="-342900">
              <a:buAutoNum type="arabicPeriod" startAt="7"/>
            </a:pPr>
            <a:r>
              <a:rPr lang="en-US" dirty="0">
                <a:solidFill>
                  <a:srgbClr val="FF0000"/>
                </a:solidFill>
              </a:rPr>
              <a:t>In L2 CDFs “energy” (geometric mean) is listed as a coordinate</a:t>
            </a:r>
            <a:r>
              <a:rPr lang="en-US" dirty="0"/>
              <a:t>, perhaps do the same here to be consistent?</a:t>
            </a:r>
          </a:p>
          <a:p>
            <a:pPr marL="342900" indent="-342900">
              <a:buAutoNum type="arabicPeriod" startAt="7"/>
            </a:pPr>
            <a:r>
              <a:rPr lang="en-US" dirty="0"/>
              <a:t>Add </a:t>
            </a:r>
            <a:r>
              <a:rPr lang="en-US" dirty="0">
                <a:solidFill>
                  <a:srgbClr val="FF0000"/>
                </a:solidFill>
              </a:rPr>
              <a:t>”</a:t>
            </a:r>
            <a:r>
              <a:rPr lang="en-US" dirty="0" err="1">
                <a:solidFill>
                  <a:srgbClr val="FF0000"/>
                </a:solidFill>
              </a:rPr>
              <a:t>culling_mask</a:t>
            </a:r>
            <a:r>
              <a:rPr lang="en-US" dirty="0">
                <a:solidFill>
                  <a:srgbClr val="FF0000"/>
                </a:solidFill>
              </a:rPr>
              <a:t>” </a:t>
            </a:r>
            <a:r>
              <a:rPr lang="en-US" dirty="0"/>
              <a:t>for Earth based culling Ultra-45</a:t>
            </a:r>
          </a:p>
        </p:txBody>
      </p:sp>
    </p:spTree>
    <p:extLst>
      <p:ext uri="{BB962C8B-B14F-4D97-AF65-F5344CB8AC3E}">
        <p14:creationId xmlns:p14="http://schemas.microsoft.com/office/powerpoint/2010/main" val="1990388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9AEE2-8772-C6B4-17E4-6D64E17BFF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0B6E6D-9F1F-71C6-B1C8-F2AA8688DBD3}"/>
              </a:ext>
            </a:extLst>
          </p:cNvPr>
          <p:cNvSpPr>
            <a:spLocks noGrp="1"/>
          </p:cNvSpPr>
          <p:nvPr>
            <p:ph type="title"/>
          </p:nvPr>
        </p:nvSpPr>
        <p:spPr>
          <a:xfrm>
            <a:off x="838200" y="134090"/>
            <a:ext cx="10515600" cy="822874"/>
          </a:xfrm>
        </p:spPr>
        <p:txBody>
          <a:bodyPr>
            <a:normAutofit/>
          </a:bodyPr>
          <a:lstStyle/>
          <a:p>
            <a:r>
              <a:rPr lang="en-US" dirty="0"/>
              <a:t>Pointing Set – (2) Expected Outputs</a:t>
            </a:r>
          </a:p>
        </p:txBody>
      </p:sp>
      <p:sp>
        <p:nvSpPr>
          <p:cNvPr id="9" name="TextBox 8">
            <a:extLst>
              <a:ext uri="{FF2B5EF4-FFF2-40B4-BE49-F238E27FC236}">
                <a16:creationId xmlns:a16="http://schemas.microsoft.com/office/drawing/2014/main" id="{BCB0382F-3F14-C97A-FFAE-A817262CDAE3}"/>
              </a:ext>
            </a:extLst>
          </p:cNvPr>
          <p:cNvSpPr txBox="1"/>
          <p:nvPr/>
        </p:nvSpPr>
        <p:spPr>
          <a:xfrm>
            <a:off x="162377" y="956964"/>
            <a:ext cx="4654068" cy="1200329"/>
          </a:xfrm>
          <a:prstGeom prst="rect">
            <a:avLst/>
          </a:prstGeom>
          <a:noFill/>
        </p:spPr>
        <p:txBody>
          <a:bodyPr wrap="square" rtlCol="0">
            <a:spAutoFit/>
          </a:bodyPr>
          <a:lstStyle/>
          <a:p>
            <a:r>
              <a:rPr lang="en-US" u="sng" dirty="0"/>
              <a:t>Selected Items Checked for this Product:</a:t>
            </a:r>
          </a:p>
          <a:p>
            <a:pPr marL="342900" indent="-342900">
              <a:buFont typeface="+mj-lt"/>
              <a:buAutoNum type="arabicPeriod"/>
            </a:pPr>
            <a:r>
              <a:rPr lang="en-US" dirty="0"/>
              <a:t>Counts &amp; Exposure maps looks reasonable?</a:t>
            </a:r>
          </a:p>
          <a:p>
            <a:pPr marL="342900" indent="-342900">
              <a:buFont typeface="+mj-lt"/>
              <a:buAutoNum type="arabicPeriod"/>
            </a:pPr>
            <a:r>
              <a:rPr lang="en-US" dirty="0"/>
              <a:t>Sensitivity looks reasonable?</a:t>
            </a:r>
          </a:p>
          <a:p>
            <a:pPr marL="342900" indent="-342900">
              <a:buFont typeface="+mj-lt"/>
              <a:buAutoNum type="arabicPeriod"/>
            </a:pPr>
            <a:r>
              <a:rPr lang="en-US" dirty="0"/>
              <a:t>Energy bin delta</a:t>
            </a:r>
          </a:p>
        </p:txBody>
      </p:sp>
      <p:sp>
        <p:nvSpPr>
          <p:cNvPr id="18" name="TextBox 17">
            <a:extLst>
              <a:ext uri="{FF2B5EF4-FFF2-40B4-BE49-F238E27FC236}">
                <a16:creationId xmlns:a16="http://schemas.microsoft.com/office/drawing/2014/main" id="{B898D2F9-15E7-F29C-7E8F-56A5267D7722}"/>
              </a:ext>
            </a:extLst>
          </p:cNvPr>
          <p:cNvSpPr txBox="1"/>
          <p:nvPr/>
        </p:nvSpPr>
        <p:spPr>
          <a:xfrm>
            <a:off x="5261430" y="1081625"/>
            <a:ext cx="434051" cy="369332"/>
          </a:xfrm>
          <a:prstGeom prst="rect">
            <a:avLst/>
          </a:prstGeom>
          <a:noFill/>
        </p:spPr>
        <p:txBody>
          <a:bodyPr wrap="square">
            <a:spAutoFit/>
          </a:bodyPr>
          <a:lstStyle/>
          <a:p>
            <a:r>
              <a:rPr lang="en-US" dirty="0">
                <a:solidFill>
                  <a:srgbClr val="FF0000"/>
                </a:solidFill>
              </a:rPr>
              <a:t>①</a:t>
            </a:r>
          </a:p>
        </p:txBody>
      </p:sp>
      <p:sp>
        <p:nvSpPr>
          <p:cNvPr id="26" name="TextBox 25">
            <a:extLst>
              <a:ext uri="{FF2B5EF4-FFF2-40B4-BE49-F238E27FC236}">
                <a16:creationId xmlns:a16="http://schemas.microsoft.com/office/drawing/2014/main" id="{E326E859-8388-083D-FE11-4A379F85D837}"/>
              </a:ext>
            </a:extLst>
          </p:cNvPr>
          <p:cNvSpPr txBox="1"/>
          <p:nvPr/>
        </p:nvSpPr>
        <p:spPr>
          <a:xfrm>
            <a:off x="282510" y="2459842"/>
            <a:ext cx="434051" cy="369332"/>
          </a:xfrm>
          <a:prstGeom prst="rect">
            <a:avLst/>
          </a:prstGeom>
          <a:noFill/>
        </p:spPr>
        <p:txBody>
          <a:bodyPr wrap="square">
            <a:spAutoFit/>
          </a:bodyPr>
          <a:lstStyle/>
          <a:p>
            <a:r>
              <a:rPr lang="en-US" dirty="0">
                <a:solidFill>
                  <a:srgbClr val="FF0000"/>
                </a:solidFill>
              </a:rPr>
              <a:t>②</a:t>
            </a:r>
          </a:p>
        </p:txBody>
      </p:sp>
      <p:sp>
        <p:nvSpPr>
          <p:cNvPr id="33" name="TextBox 32">
            <a:extLst>
              <a:ext uri="{FF2B5EF4-FFF2-40B4-BE49-F238E27FC236}">
                <a16:creationId xmlns:a16="http://schemas.microsoft.com/office/drawing/2014/main" id="{571C0495-49CD-1AED-88A9-FA07E412A9C1}"/>
              </a:ext>
            </a:extLst>
          </p:cNvPr>
          <p:cNvSpPr txBox="1"/>
          <p:nvPr/>
        </p:nvSpPr>
        <p:spPr>
          <a:xfrm>
            <a:off x="550336" y="4979492"/>
            <a:ext cx="434051" cy="369332"/>
          </a:xfrm>
          <a:prstGeom prst="rect">
            <a:avLst/>
          </a:prstGeom>
          <a:noFill/>
        </p:spPr>
        <p:txBody>
          <a:bodyPr wrap="square">
            <a:spAutoFit/>
          </a:bodyPr>
          <a:lstStyle/>
          <a:p>
            <a:r>
              <a:rPr lang="en-US" dirty="0">
                <a:solidFill>
                  <a:srgbClr val="FF0000"/>
                </a:solidFill>
              </a:rPr>
              <a:t>③</a:t>
            </a:r>
          </a:p>
        </p:txBody>
      </p:sp>
      <p:sp>
        <p:nvSpPr>
          <p:cNvPr id="6" name="TextBox 5">
            <a:extLst>
              <a:ext uri="{FF2B5EF4-FFF2-40B4-BE49-F238E27FC236}">
                <a16:creationId xmlns:a16="http://schemas.microsoft.com/office/drawing/2014/main" id="{DF33F319-89A1-D771-FC81-43E350054FD2}"/>
              </a:ext>
            </a:extLst>
          </p:cNvPr>
          <p:cNvSpPr txBox="1"/>
          <p:nvPr/>
        </p:nvSpPr>
        <p:spPr>
          <a:xfrm>
            <a:off x="5894932" y="1146863"/>
            <a:ext cx="5680658" cy="307777"/>
          </a:xfrm>
          <a:prstGeom prst="rect">
            <a:avLst/>
          </a:prstGeom>
          <a:noFill/>
        </p:spPr>
        <p:txBody>
          <a:bodyPr wrap="none" rtlCol="0">
            <a:spAutoFit/>
          </a:bodyPr>
          <a:lstStyle/>
          <a:p>
            <a:r>
              <a:rPr lang="en-US" sz="1400" dirty="0">
                <a:solidFill>
                  <a:srgbClr val="FF0000"/>
                </a:solidFill>
              </a:rPr>
              <a:t>Counts and Exposure Time Maps do not look properly implemented to date</a:t>
            </a:r>
          </a:p>
        </p:txBody>
      </p:sp>
      <p:pic>
        <p:nvPicPr>
          <p:cNvPr id="16" name="Picture 15">
            <a:extLst>
              <a:ext uri="{FF2B5EF4-FFF2-40B4-BE49-F238E27FC236}">
                <a16:creationId xmlns:a16="http://schemas.microsoft.com/office/drawing/2014/main" id="{BE27CDA8-8106-01CB-EFF3-30DF97789F51}"/>
              </a:ext>
            </a:extLst>
          </p:cNvPr>
          <p:cNvPicPr>
            <a:picLocks noChangeAspect="1"/>
          </p:cNvPicPr>
          <p:nvPr/>
        </p:nvPicPr>
        <p:blipFill>
          <a:blip r:embed="rId2"/>
          <a:stretch>
            <a:fillRect/>
          </a:stretch>
        </p:blipFill>
        <p:spPr>
          <a:xfrm>
            <a:off x="4732322" y="1702757"/>
            <a:ext cx="3555999" cy="2150334"/>
          </a:xfrm>
          <a:prstGeom prst="rect">
            <a:avLst/>
          </a:prstGeom>
        </p:spPr>
      </p:pic>
      <p:pic>
        <p:nvPicPr>
          <p:cNvPr id="19" name="Picture 18">
            <a:extLst>
              <a:ext uri="{FF2B5EF4-FFF2-40B4-BE49-F238E27FC236}">
                <a16:creationId xmlns:a16="http://schemas.microsoft.com/office/drawing/2014/main" id="{B60501AC-0CE0-9E04-0F38-A545C663586E}"/>
              </a:ext>
            </a:extLst>
          </p:cNvPr>
          <p:cNvPicPr>
            <a:picLocks noChangeAspect="1"/>
          </p:cNvPicPr>
          <p:nvPr/>
        </p:nvPicPr>
        <p:blipFill>
          <a:blip r:embed="rId3"/>
          <a:stretch>
            <a:fillRect/>
          </a:stretch>
        </p:blipFill>
        <p:spPr>
          <a:xfrm>
            <a:off x="8371882" y="1696303"/>
            <a:ext cx="3649130" cy="2265742"/>
          </a:xfrm>
          <a:prstGeom prst="rect">
            <a:avLst/>
          </a:prstGeom>
        </p:spPr>
      </p:pic>
      <p:pic>
        <p:nvPicPr>
          <p:cNvPr id="21" name="Picture 20">
            <a:extLst>
              <a:ext uri="{FF2B5EF4-FFF2-40B4-BE49-F238E27FC236}">
                <a16:creationId xmlns:a16="http://schemas.microsoft.com/office/drawing/2014/main" id="{86708334-217B-1458-9C8D-D102388A318E}"/>
              </a:ext>
            </a:extLst>
          </p:cNvPr>
          <p:cNvPicPr>
            <a:picLocks noChangeAspect="1"/>
          </p:cNvPicPr>
          <p:nvPr/>
        </p:nvPicPr>
        <p:blipFill>
          <a:blip r:embed="rId4"/>
          <a:stretch>
            <a:fillRect/>
          </a:stretch>
        </p:blipFill>
        <p:spPr>
          <a:xfrm>
            <a:off x="1083932" y="2188216"/>
            <a:ext cx="3075318" cy="1901106"/>
          </a:xfrm>
          <a:prstGeom prst="rect">
            <a:avLst/>
          </a:prstGeom>
        </p:spPr>
      </p:pic>
      <p:sp>
        <p:nvSpPr>
          <p:cNvPr id="22" name="TextBox 21">
            <a:extLst>
              <a:ext uri="{FF2B5EF4-FFF2-40B4-BE49-F238E27FC236}">
                <a16:creationId xmlns:a16="http://schemas.microsoft.com/office/drawing/2014/main" id="{494E9A56-B94D-0E11-AC0F-F8F878FD3162}"/>
              </a:ext>
            </a:extLst>
          </p:cNvPr>
          <p:cNvSpPr txBox="1"/>
          <p:nvPr/>
        </p:nvSpPr>
        <p:spPr>
          <a:xfrm>
            <a:off x="1985038" y="4089322"/>
            <a:ext cx="1273105" cy="307777"/>
          </a:xfrm>
          <a:prstGeom prst="rect">
            <a:avLst/>
          </a:prstGeom>
          <a:noFill/>
        </p:spPr>
        <p:txBody>
          <a:bodyPr wrap="none" rtlCol="0">
            <a:spAutoFit/>
          </a:bodyPr>
          <a:lstStyle/>
          <a:p>
            <a:r>
              <a:rPr lang="en-US" sz="1400" dirty="0">
                <a:solidFill>
                  <a:srgbClr val="FF0000"/>
                </a:solidFill>
              </a:rPr>
              <a:t>Sensitivity all 1</a:t>
            </a:r>
          </a:p>
        </p:txBody>
      </p:sp>
      <p:pic>
        <p:nvPicPr>
          <p:cNvPr id="24" name="Picture 23">
            <a:extLst>
              <a:ext uri="{FF2B5EF4-FFF2-40B4-BE49-F238E27FC236}">
                <a16:creationId xmlns:a16="http://schemas.microsoft.com/office/drawing/2014/main" id="{D0ACC297-88CE-7C4C-A989-1371BA9560E3}"/>
              </a:ext>
            </a:extLst>
          </p:cNvPr>
          <p:cNvPicPr>
            <a:picLocks noChangeAspect="1"/>
          </p:cNvPicPr>
          <p:nvPr/>
        </p:nvPicPr>
        <p:blipFill>
          <a:blip r:embed="rId5"/>
          <a:stretch>
            <a:fillRect/>
          </a:stretch>
        </p:blipFill>
        <p:spPr>
          <a:xfrm>
            <a:off x="1083932" y="4622362"/>
            <a:ext cx="2591281" cy="1979451"/>
          </a:xfrm>
          <a:prstGeom prst="rect">
            <a:avLst/>
          </a:prstGeom>
        </p:spPr>
      </p:pic>
      <p:sp>
        <p:nvSpPr>
          <p:cNvPr id="25" name="Oval 24">
            <a:extLst>
              <a:ext uri="{FF2B5EF4-FFF2-40B4-BE49-F238E27FC236}">
                <a16:creationId xmlns:a16="http://schemas.microsoft.com/office/drawing/2014/main" id="{7C7EE828-2430-4C6D-B489-11B1A641217A}"/>
              </a:ext>
            </a:extLst>
          </p:cNvPr>
          <p:cNvSpPr/>
          <p:nvPr/>
        </p:nvSpPr>
        <p:spPr>
          <a:xfrm>
            <a:off x="1261533" y="5977467"/>
            <a:ext cx="474134" cy="49953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FBB33F3B-AFC2-AB0B-6812-F21D55C7D348}"/>
              </a:ext>
            </a:extLst>
          </p:cNvPr>
          <p:cNvCxnSpPr/>
          <p:nvPr/>
        </p:nvCxnSpPr>
        <p:spPr>
          <a:xfrm flipH="1">
            <a:off x="1744133" y="5348824"/>
            <a:ext cx="635439" cy="62017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DC672D5-3E6F-7577-E0D1-14FF6BA1F002}"/>
              </a:ext>
            </a:extLst>
          </p:cNvPr>
          <p:cNvSpPr txBox="1"/>
          <p:nvPr/>
        </p:nvSpPr>
        <p:spPr>
          <a:xfrm>
            <a:off x="1381267" y="4825604"/>
            <a:ext cx="1996610" cy="523220"/>
          </a:xfrm>
          <a:prstGeom prst="rect">
            <a:avLst/>
          </a:prstGeom>
          <a:noFill/>
        </p:spPr>
        <p:txBody>
          <a:bodyPr wrap="square" rtlCol="0">
            <a:spAutoFit/>
          </a:bodyPr>
          <a:lstStyle/>
          <a:p>
            <a:pPr algn="ctr"/>
            <a:r>
              <a:rPr lang="en-US" sz="1400" dirty="0">
                <a:solidFill>
                  <a:srgbClr val="FF0000"/>
                </a:solidFill>
              </a:rPr>
              <a:t>Due to forcing E = 0 to start?</a:t>
            </a:r>
          </a:p>
        </p:txBody>
      </p:sp>
    </p:spTree>
    <p:extLst>
      <p:ext uri="{BB962C8B-B14F-4D97-AF65-F5344CB8AC3E}">
        <p14:creationId xmlns:p14="http://schemas.microsoft.com/office/powerpoint/2010/main" val="455397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C38D6-49D6-6894-ED2E-CB67BB4761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1EE0FF-255D-320E-8A98-D4C40EEC85D4}"/>
              </a:ext>
            </a:extLst>
          </p:cNvPr>
          <p:cNvSpPr>
            <a:spLocks noGrp="1"/>
          </p:cNvSpPr>
          <p:nvPr>
            <p:ph type="title"/>
          </p:nvPr>
        </p:nvSpPr>
        <p:spPr>
          <a:xfrm>
            <a:off x="838200" y="134090"/>
            <a:ext cx="10515600" cy="822874"/>
          </a:xfrm>
        </p:spPr>
        <p:txBody>
          <a:bodyPr>
            <a:normAutofit/>
          </a:bodyPr>
          <a:lstStyle/>
          <a:p>
            <a:r>
              <a:rPr lang="en-US" dirty="0"/>
              <a:t>Pointing Set – (3) Right info for validation?</a:t>
            </a:r>
          </a:p>
        </p:txBody>
      </p:sp>
      <p:sp>
        <p:nvSpPr>
          <p:cNvPr id="3" name="Content Placeholder 2">
            <a:extLst>
              <a:ext uri="{FF2B5EF4-FFF2-40B4-BE49-F238E27FC236}">
                <a16:creationId xmlns:a16="http://schemas.microsoft.com/office/drawing/2014/main" id="{2FB99E51-F8FA-5FB6-74F4-9FDCF4835BEC}"/>
              </a:ext>
            </a:extLst>
          </p:cNvPr>
          <p:cNvSpPr>
            <a:spLocks noGrp="1"/>
          </p:cNvSpPr>
          <p:nvPr>
            <p:ph idx="1"/>
          </p:nvPr>
        </p:nvSpPr>
        <p:spPr>
          <a:xfrm>
            <a:off x="838200" y="1825625"/>
            <a:ext cx="10515600" cy="4351338"/>
          </a:xfrm>
        </p:spPr>
        <p:txBody>
          <a:bodyPr/>
          <a:lstStyle/>
          <a:p>
            <a:r>
              <a:rPr lang="en-US" dirty="0"/>
              <a:t>We’d like to use the simulated L1B data binned to L1C to create the CDFs if possible.  This will allow use to validate against the sim in terms of mapping and data products</a:t>
            </a:r>
          </a:p>
          <a:p>
            <a:r>
              <a:rPr lang="en-US" dirty="0"/>
              <a:t>The files currently only have a </a:t>
            </a:r>
            <a:r>
              <a:rPr lang="en-US" dirty="0">
                <a:solidFill>
                  <a:srgbClr val="FF0000"/>
                </a:solidFill>
              </a:rPr>
              <a:t>single Pointing </a:t>
            </a:r>
            <a:r>
              <a:rPr lang="en-US" dirty="0"/>
              <a:t>in them.  </a:t>
            </a:r>
            <a:r>
              <a:rPr lang="en-US"/>
              <a:t>Multiple will be needed for L2 map validation.</a:t>
            </a:r>
          </a:p>
          <a:p>
            <a:pPr marL="0" indent="0">
              <a:buNone/>
            </a:pPr>
            <a:endParaRPr lang="en-US" dirty="0"/>
          </a:p>
        </p:txBody>
      </p:sp>
    </p:spTree>
    <p:extLst>
      <p:ext uri="{BB962C8B-B14F-4D97-AF65-F5344CB8AC3E}">
        <p14:creationId xmlns:p14="http://schemas.microsoft.com/office/powerpoint/2010/main" val="2340070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3064</TotalTime>
  <Words>602</Words>
  <Application>Microsoft Macintosh PowerPoint</Application>
  <PresentationFormat>Widescreen</PresentationFormat>
  <Paragraphs>55</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L1C – PSet – Validation</vt:lpstr>
      <vt:lpstr>Goals</vt:lpstr>
      <vt:lpstr>Validation Process</vt:lpstr>
      <vt:lpstr>Pointing Set – (1) Appropriate Items</vt:lpstr>
      <vt:lpstr>Pointing Set – (2) Expected Outputs</vt:lpstr>
      <vt:lpstr>Pointing Set – (3) Right info for validation?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Nicholas Dutton</dc:creator>
  <cp:lastModifiedBy>Nicholas Dutton</cp:lastModifiedBy>
  <cp:revision>62</cp:revision>
  <dcterms:created xsi:type="dcterms:W3CDTF">2025-05-15T23:52:57Z</dcterms:created>
  <dcterms:modified xsi:type="dcterms:W3CDTF">2025-08-18T20:33:51Z</dcterms:modified>
</cp:coreProperties>
</file>