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78"/>
  </p:normalViewPr>
  <p:slideViewPr>
    <p:cSldViewPr snapToGrid="0">
      <p:cViewPr varScale="1">
        <p:scale>
          <a:sx n="142" d="100"/>
          <a:sy n="14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7580-D814-BAE2-0DD9-2CA15C9DA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D930B-9B4D-8813-A133-082B54D93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EBB9-A618-1B1E-E28D-F56789FC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244F-B9C6-073E-5916-A25B9032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6B0C7-CD6B-5096-567A-76CFD09C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F057-EA4C-3090-CA94-71FF9176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C2AE0-5BCE-BFA2-6B08-D4D23382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179A-EA60-0007-1737-D4A79947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AC47C-5BEE-1795-EDEC-040C1FF3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65FA-6CE7-8DCD-50C3-787ADF07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F74B5-3E9D-3C4E-9FC1-953308658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E793C-E264-CF45-946D-1AF430E5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DE52-D91C-6AE4-4611-6FB60B4B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7DD6-A12F-AA2E-1682-DE7A54E8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22073-DD02-A83C-157C-4442A52C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3183-FD3D-975D-A7FB-DD57682C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8D1-A1E5-D0A5-14AC-BD17F32AD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7D27-8917-7E43-EC6B-CAD4F4B5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0509-CA55-7B78-66A7-AA31F70A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8148-A4C8-9C0C-C43B-DDC17E2F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769F-70C8-01E5-5A12-48901E9F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D9A7A-E4B2-CD0B-3D5F-083C107C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EFCBF-9246-DB60-04F9-FFFC87D8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34E1F-2C3E-E965-CFA9-68A1E6CD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E73F-7C4E-2D3A-34D3-CE6A87C2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13F9-5085-76B2-1DBC-53AB48A6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575C-2F58-DC48-3D27-1480D611D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8D94E-5A5E-2972-507C-B86D69C0E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D01C4-AA4F-39FD-0566-037C01FD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0B396-7005-550D-C44A-DFA0B136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DBF4B-335E-1F96-4FF6-97C572EF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46B9-E767-4D75-43DC-5CAC5022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FE3B8-5E7E-E0BC-7C18-5522A9CE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C712E-D761-19C8-D117-698FE780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518F2-9D2C-7F52-D7F5-CCEB4A4AD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E6B4D-0D66-FB45-DC6D-64632E3B7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39B6E-3907-8A92-41CD-36DEDE01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89AA2-9710-2206-41E8-735B0033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96D11-174C-809A-E98D-5FA88D4E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C020-9595-CDA6-6A90-F5ACD344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20CAA-A28B-4E16-832E-48C7BE8E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72777-32F3-22B4-40DA-08D44987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2FDE1-78F4-4E1E-C230-81EDDC0D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32D15-AE08-9D0E-BFC4-92B64E25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22FBB-98AA-5D60-E306-B314BBDB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E7CE1-986F-615B-3F40-2C1A046D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DDF2-C8A0-27A0-CC5C-31A5108B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979F-69BB-CA35-57D1-56AA57AB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1B4B4-E54D-B6AA-23AF-175FADB1E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1F71-EFBB-3AFB-EE52-8AB23CE9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6D1A3-F44B-30BF-FBE0-EA98979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23872-5060-F165-C5E6-37B0808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8F35-CEDA-82D3-74B8-C69A46AB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EA04C-1634-EF8D-AFF0-8DAE4CD0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205B0-858B-4F57-8D4D-418AE7023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491B2-4C60-D8F4-6F4C-F655CDBE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0138-A12D-1EAF-4691-D65CF487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44968-8A06-AEC6-34ED-89E2309C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AF8E1-FFAC-F2BF-94D4-4062086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57AA6-7160-DE6F-E220-E2A80457F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5D30-900B-3826-6D3E-60CAFC2C5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8D4E-E5D6-1E45-8974-1A044CD11C24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4363-556A-DD80-ACEF-9EC44BA49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75F63-4F46-B6EF-752E-F59CB3EC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833C-5139-4D42-8FE1-EB687DE2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.colorado.edu/galaxy/spaces/IMAP/pages/193401441/Ultra+Algorithm+Development+Milesto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document/d/1_TXRCy1cMHgEjCNcUoekcg3w1Zwe3oDyeunHVtw5Wdc/edit?tab=t.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document/d/1_TXRCy1cMHgEjCNcUoekcg3w1Zwe3oDyeunHVtw5Wdc/edit?tab=t.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3C47-2061-9B63-0289-9B3DFBEA5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L2 – Map –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D5278-2329-0CE2-8EC1-EE0ABF95D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Flux Maps, etc.</a:t>
            </a:r>
          </a:p>
          <a:p>
            <a:r>
              <a:rPr lang="en-US" dirty="0"/>
              <a:t>Aug, 2025</a:t>
            </a:r>
          </a:p>
          <a:p>
            <a:r>
              <a:rPr lang="en-US" dirty="0"/>
              <a:t>Nick Dutton</a:t>
            </a:r>
          </a:p>
        </p:txBody>
      </p:sp>
    </p:spTree>
    <p:extLst>
      <p:ext uri="{BB962C8B-B14F-4D97-AF65-F5344CB8AC3E}">
        <p14:creationId xmlns:p14="http://schemas.microsoft.com/office/powerpoint/2010/main" val="415666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BB0A-7761-3CFD-60D3-23413A52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DBF1-962A-C087-8276-A43210A6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 L2 Mapping CDF Products</a:t>
            </a:r>
          </a:p>
        </p:txBody>
      </p:sp>
    </p:spTree>
    <p:extLst>
      <p:ext uri="{BB962C8B-B14F-4D97-AF65-F5344CB8AC3E}">
        <p14:creationId xmlns:p14="http://schemas.microsoft.com/office/powerpoint/2010/main" val="290277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13C1-42B6-0BA8-677B-23CB5F19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5172-0E92-D0A7-B859-D667D1CAE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each item we will check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the CDF contain the </a:t>
            </a:r>
            <a:r>
              <a:rPr lang="en-US" b="1" i="1" dirty="0"/>
              <a:t>appropriate items </a:t>
            </a:r>
            <a:r>
              <a:rPr lang="en-US" dirty="0"/>
              <a:t>in reasonable format?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Are the computed values / outputs </a:t>
            </a:r>
            <a:r>
              <a:rPr lang="en-US" b="1" i="1" dirty="0"/>
              <a:t>consistent with expected outputs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the input used check enough items to move forward?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Files addressed in this presentation</a:t>
            </a:r>
          </a:p>
          <a:p>
            <a:pPr lvl="1"/>
            <a:r>
              <a:rPr lang="en-US" dirty="0"/>
              <a:t>Ref website: </a:t>
            </a:r>
            <a:r>
              <a:rPr lang="en-US" dirty="0">
                <a:hlinkClick r:id="rId2"/>
              </a:rPr>
              <a:t>https://lasp.colorado.edu/galaxy/spaces/IMAP/pages/193401441/Ultra+Algorithm+Development+Milestone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imap_ultra_l2_90sensor-enamaphealpix-hf-99mo_20250501_v999.cdf</a:t>
            </a:r>
          </a:p>
          <a:p>
            <a:pPr lvl="1"/>
            <a:r>
              <a:rPr lang="en-US" i="1" dirty="0"/>
              <a:t>(SIT-4) imap_ultra_l2_u45-ena-h-sf-nsp-full-hae-2deg-3mo_20260101_v001.cdf</a:t>
            </a:r>
          </a:p>
        </p:txBody>
      </p:sp>
    </p:spTree>
    <p:extLst>
      <p:ext uri="{BB962C8B-B14F-4D97-AF65-F5344CB8AC3E}">
        <p14:creationId xmlns:p14="http://schemas.microsoft.com/office/powerpoint/2010/main" val="7132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F781-A73B-5942-42A3-BCE3F739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90"/>
            <a:ext cx="10515600" cy="455459"/>
          </a:xfrm>
        </p:spPr>
        <p:txBody>
          <a:bodyPr>
            <a:normAutofit fontScale="90000"/>
          </a:bodyPr>
          <a:lstStyle/>
          <a:p>
            <a:r>
              <a:rPr lang="en-US" dirty="0"/>
              <a:t>L2 Map – (1) Appropriate Items [Galaxy Page CDF]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F8E2E-1B74-C185-AB56-634D91138ED8}"/>
              </a:ext>
            </a:extLst>
          </p:cNvPr>
          <p:cNvSpPr txBox="1"/>
          <p:nvPr/>
        </p:nvSpPr>
        <p:spPr>
          <a:xfrm>
            <a:off x="5998108" y="798617"/>
            <a:ext cx="6161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i="1" dirty="0"/>
              <a:t>imap_ultra_l2_90sensor-enamaphealpix-hf-99mo_20250501_v999.cdf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F16AE-C4A2-5478-6895-DAC19F3464A3}"/>
              </a:ext>
            </a:extLst>
          </p:cNvPr>
          <p:cNvSpPr txBox="1"/>
          <p:nvPr/>
        </p:nvSpPr>
        <p:spPr>
          <a:xfrm>
            <a:off x="200913" y="661798"/>
            <a:ext cx="5615688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Requests / Comments: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another field for </a:t>
            </a:r>
            <a:r>
              <a:rPr lang="en-US" dirty="0">
                <a:solidFill>
                  <a:srgbClr val="FF0000"/>
                </a:solidFill>
              </a:rPr>
              <a:t>“counts” </a:t>
            </a:r>
            <a:r>
              <a:rPr lang="en-US" dirty="0"/>
              <a:t>(energy, </a:t>
            </a:r>
            <a:r>
              <a:rPr lang="en-US" dirty="0" err="1"/>
              <a:t>pixel_index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another field for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positional_uncertainty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(energy, </a:t>
            </a:r>
            <a:r>
              <a:rPr lang="en-US" dirty="0" err="1"/>
              <a:t>pixel_index</a:t>
            </a:r>
            <a:r>
              <a:rPr lang="en-US" dirty="0"/>
              <a:t>); units will be degrees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Keep “sensitivity”, but also report: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geometric_function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(energy, </a:t>
            </a:r>
            <a:r>
              <a:rPr lang="en-US" dirty="0" err="1"/>
              <a:t>pixel_index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“efficiency”</a:t>
            </a:r>
            <a:r>
              <a:rPr lang="en-US" dirty="0"/>
              <a:t> (energy, </a:t>
            </a:r>
            <a:r>
              <a:rPr lang="en-US" dirty="0" err="1"/>
              <a:t>pixel_index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either </a:t>
            </a:r>
            <a:r>
              <a:rPr lang="en-US" dirty="0">
                <a:solidFill>
                  <a:srgbClr val="FF0000"/>
                </a:solidFill>
              </a:rPr>
              <a:t>track the L1C products used 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create this L2 CDF, </a:t>
            </a:r>
            <a:r>
              <a:rPr lang="en-US" dirty="0"/>
              <a:t>Note the comment from the</a:t>
            </a:r>
            <a:br>
              <a:rPr lang="en-US" dirty="0"/>
            </a:br>
            <a:r>
              <a:rPr lang="en-US" dirty="0"/>
              <a:t>L2 field descriptors on SPICE kernels: </a:t>
            </a:r>
            <a:br>
              <a:rPr lang="en-US" dirty="0"/>
            </a:br>
            <a:r>
              <a:rPr lang="en-US" dirty="0">
                <a:hlinkClick r:id="rId2"/>
              </a:rPr>
              <a:t>https://docs.google.com/document/d/1_TXRCy1cMHgEjCNcUoekcg3w1Zwe3oDyeunHVtw5Wdc/edit?tab=t.0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Don’t see a descriptor for </a:t>
            </a:r>
            <a:r>
              <a:rPr lang="en-US" dirty="0">
                <a:solidFill>
                  <a:srgbClr val="FF0000"/>
                </a:solidFill>
              </a:rPr>
              <a:t>Species, or CG or spacecraft </a:t>
            </a:r>
            <a:r>
              <a:rPr lang="en-US" dirty="0"/>
              <a:t>inside the file (okay to have just in filename?)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”</a:t>
            </a:r>
            <a:r>
              <a:rPr lang="en-US" dirty="0" err="1"/>
              <a:t>obs_date</a:t>
            </a:r>
            <a:r>
              <a:rPr lang="en-US" dirty="0"/>
              <a:t>” is the mean date date for all dates used to accumulate into a pixel.  Please also add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obs_date_std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(ref: Ultra Algorithm Doc Section 3.5.7)  and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obs_date_range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as produced in SIT-4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solid_angle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of the </a:t>
            </a:r>
            <a:r>
              <a:rPr lang="en-US" dirty="0" err="1"/>
              <a:t>healpix</a:t>
            </a:r>
            <a:r>
              <a:rPr lang="en-US" dirty="0"/>
              <a:t> as an attribute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978C3-3EB1-0BDA-E4E1-58843449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9"/>
          <a:stretch>
            <a:fillRect/>
          </a:stretch>
        </p:blipFill>
        <p:spPr>
          <a:xfrm>
            <a:off x="5998108" y="1560352"/>
            <a:ext cx="6193892" cy="14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9AEE2-8772-C6B4-17E4-6D64E17B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6E6D-9F1F-71C6-B1C8-F2AA8688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90"/>
            <a:ext cx="10515600" cy="822874"/>
          </a:xfrm>
        </p:spPr>
        <p:txBody>
          <a:bodyPr>
            <a:normAutofit/>
          </a:bodyPr>
          <a:lstStyle/>
          <a:p>
            <a:r>
              <a:rPr lang="en-US" dirty="0"/>
              <a:t>L2– (2) Expected Outputs [Galaxy Page CDF]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0382F-3F14-C97A-FFAE-A817262CDAE3}"/>
              </a:ext>
            </a:extLst>
          </p:cNvPr>
          <p:cNvSpPr txBox="1"/>
          <p:nvPr/>
        </p:nvSpPr>
        <p:spPr>
          <a:xfrm>
            <a:off x="162377" y="956964"/>
            <a:ext cx="465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Selected Items Checked for this Product: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Intensity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8D2F9-15E7-F29C-7E8F-56A5267D7722}"/>
              </a:ext>
            </a:extLst>
          </p:cNvPr>
          <p:cNvSpPr txBox="1"/>
          <p:nvPr/>
        </p:nvSpPr>
        <p:spPr>
          <a:xfrm>
            <a:off x="5261430" y="1081625"/>
            <a:ext cx="434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3F319-89A1-D771-FC81-43E350054FD2}"/>
              </a:ext>
            </a:extLst>
          </p:cNvPr>
          <p:cNvSpPr txBox="1"/>
          <p:nvPr/>
        </p:nvSpPr>
        <p:spPr>
          <a:xfrm>
            <a:off x="5894932" y="1146863"/>
            <a:ext cx="537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Intensity produced from L1C with single line?  I would expect there to be a single circle here also.  Just don’t now how this was created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5E1C8-D914-5B23-622A-C9B18265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39" y="1811666"/>
            <a:ext cx="5576541" cy="35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CA9AA-2B85-37E8-C370-2DD2AC49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B36F-F88C-1DD4-0BC4-7714AFC8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90"/>
            <a:ext cx="10515600" cy="455459"/>
          </a:xfrm>
        </p:spPr>
        <p:txBody>
          <a:bodyPr>
            <a:normAutofit fontScale="90000"/>
          </a:bodyPr>
          <a:lstStyle/>
          <a:p>
            <a:r>
              <a:rPr lang="en-US" dirty="0"/>
              <a:t>L2 Map – (1) Appropriate Items [SIT-4]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41026F-39EC-DFCD-8DFA-0F59D328B1BD}"/>
              </a:ext>
            </a:extLst>
          </p:cNvPr>
          <p:cNvSpPr txBox="1"/>
          <p:nvPr/>
        </p:nvSpPr>
        <p:spPr>
          <a:xfrm>
            <a:off x="6009193" y="661798"/>
            <a:ext cx="5981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i="1" dirty="0"/>
              <a:t>(SIT-4) imap_ultra_l2_u45-ena-h-sf-nsp-full-hae-2deg-3mo_20260101_v001.cdf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7B7A1-7F7D-8368-3E1D-A4709DA2BC7C}"/>
              </a:ext>
            </a:extLst>
          </p:cNvPr>
          <p:cNvSpPr txBox="1"/>
          <p:nvPr/>
        </p:nvSpPr>
        <p:spPr>
          <a:xfrm>
            <a:off x="200913" y="661798"/>
            <a:ext cx="5615688" cy="6186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Requests / Comments: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another field for </a:t>
            </a:r>
            <a:r>
              <a:rPr lang="en-US" dirty="0">
                <a:solidFill>
                  <a:srgbClr val="FF0000"/>
                </a:solidFill>
              </a:rPr>
              <a:t>“counts” </a:t>
            </a:r>
            <a:r>
              <a:rPr lang="en-US" dirty="0"/>
              <a:t>(energy, </a:t>
            </a:r>
            <a:r>
              <a:rPr lang="en-US" dirty="0" err="1"/>
              <a:t>lon</a:t>
            </a:r>
            <a:r>
              <a:rPr lang="en-US" dirty="0"/>
              <a:t>, </a:t>
            </a:r>
            <a:r>
              <a:rPr lang="en-US" dirty="0" err="1"/>
              <a:t>lat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another field for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positional_uncertainty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(energy, </a:t>
            </a:r>
            <a:r>
              <a:rPr lang="en-US" dirty="0" err="1"/>
              <a:t>pixel_index</a:t>
            </a:r>
            <a:r>
              <a:rPr lang="en-US" dirty="0"/>
              <a:t>); units will be degrees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Keep “sensitivity”, but also report: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geometric_function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(energy, </a:t>
            </a:r>
            <a:r>
              <a:rPr lang="en-US" dirty="0" err="1"/>
              <a:t>pixel_index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“efficiency”</a:t>
            </a:r>
            <a:r>
              <a:rPr lang="en-US" dirty="0"/>
              <a:t> (energy, </a:t>
            </a:r>
            <a:r>
              <a:rPr lang="en-US" dirty="0" err="1"/>
              <a:t>pixel_index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important to either </a:t>
            </a:r>
            <a:r>
              <a:rPr lang="en-US" dirty="0">
                <a:solidFill>
                  <a:srgbClr val="FF0000"/>
                </a:solidFill>
              </a:rPr>
              <a:t>track the L1C products used 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create this L2 CDF, </a:t>
            </a:r>
            <a:r>
              <a:rPr lang="en-US" dirty="0"/>
              <a:t>Note the comment from the</a:t>
            </a:r>
            <a:br>
              <a:rPr lang="en-US" dirty="0"/>
            </a:br>
            <a:r>
              <a:rPr lang="en-US" dirty="0"/>
              <a:t>L2 field descriptors on SPICE kernels: </a:t>
            </a:r>
            <a:br>
              <a:rPr lang="en-US" dirty="0"/>
            </a:br>
            <a:r>
              <a:rPr lang="en-US" dirty="0">
                <a:hlinkClick r:id="rId2"/>
              </a:rPr>
              <a:t>https://docs.google.com/document/d/1_TXRCy1cMHgEjCNcUoekcg3w1Zwe3oDyeunHVtw5Wdc/edit?tab=t.0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SPICE kernels are here listed under “Parents” but there are several items missing that I currently don’t see but could be missing them.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dirty="0" err="1">
                <a:solidFill>
                  <a:srgbClr val="FF0000"/>
                </a:solidFill>
              </a:rPr>
              <a:t>Psets</a:t>
            </a:r>
            <a:r>
              <a:rPr lang="en-US" dirty="0">
                <a:solidFill>
                  <a:srgbClr val="FF0000"/>
                </a:solidFill>
              </a:rPr>
              <a:t>, Ancillary input file names, Calibration Product Reference, Species,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Don’t see a descriptor for </a:t>
            </a:r>
            <a:r>
              <a:rPr lang="en-US" dirty="0">
                <a:solidFill>
                  <a:srgbClr val="FF0000"/>
                </a:solidFill>
              </a:rPr>
              <a:t>Species, or CG or spacecraft </a:t>
            </a:r>
            <a:r>
              <a:rPr lang="en-US" dirty="0"/>
              <a:t>inside the file (okay to have just in filename?)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</a:t>
            </a:r>
            <a:r>
              <a:rPr lang="en-US" dirty="0">
                <a:solidFill>
                  <a:srgbClr val="FF0000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obs_date_std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(ref: Ultra Algorithm Doc Section 3.5.7)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4CBB03-A687-66DE-7E35-CB43C2CB9CC1}"/>
              </a:ext>
            </a:extLst>
          </p:cNvPr>
          <p:cNvSpPr txBox="1"/>
          <p:nvPr/>
        </p:nvSpPr>
        <p:spPr>
          <a:xfrm>
            <a:off x="6009193" y="3421139"/>
            <a:ext cx="598189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Requests / Comments / Questions:</a:t>
            </a:r>
          </a:p>
          <a:p>
            <a:endParaRPr lang="en-US" dirty="0"/>
          </a:p>
          <a:p>
            <a:pPr marL="342900" indent="-342900">
              <a:buAutoNum type="arabicPeriod" startAt="7"/>
            </a:pPr>
            <a:r>
              <a:rPr lang="en-US" dirty="0"/>
              <a:t>What do “</a:t>
            </a:r>
            <a:r>
              <a:rPr lang="en-US" dirty="0" err="1"/>
              <a:t>longitude_delta</a:t>
            </a:r>
            <a:r>
              <a:rPr lang="en-US" dirty="0"/>
              <a:t>” and “</a:t>
            </a:r>
            <a:r>
              <a:rPr lang="en-US" dirty="0" err="1"/>
              <a:t>latitude_delta</a:t>
            </a:r>
            <a:r>
              <a:rPr lang="en-US" dirty="0"/>
              <a:t>” represent?  This is a 2 deg map.  The 2.0 degree map spacing is represented in an attribute named “</a:t>
            </a:r>
            <a:r>
              <a:rPr lang="en-US" dirty="0" err="1"/>
              <a:t>Spacing_degrees</a:t>
            </a:r>
            <a:r>
              <a:rPr lang="en-US" dirty="0"/>
              <a:t>”</a:t>
            </a:r>
          </a:p>
          <a:p>
            <a:pPr marL="342900" indent="-342900">
              <a:buAutoNum type="arabicPeriod" startAt="7"/>
            </a:pPr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background_rates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450ED-5683-4FB5-D5E0-EA4622A48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07" y="1011046"/>
            <a:ext cx="5981893" cy="20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DD96-DE93-B889-F364-F93FF0D8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3012A-0C0D-0AB6-A3F2-73EFBCDF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32" y="1226278"/>
            <a:ext cx="5593791" cy="4299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991D44-9F9F-9348-7C3A-6367444A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90"/>
            <a:ext cx="10515600" cy="822874"/>
          </a:xfrm>
        </p:spPr>
        <p:txBody>
          <a:bodyPr>
            <a:normAutofit/>
          </a:bodyPr>
          <a:lstStyle/>
          <a:p>
            <a:r>
              <a:rPr lang="en-US" dirty="0"/>
              <a:t>L2 SIT4 – (2) Expected 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D53AB-46F4-8211-F202-E14859DE7C1A}"/>
              </a:ext>
            </a:extLst>
          </p:cNvPr>
          <p:cNvSpPr txBox="1"/>
          <p:nvPr/>
        </p:nvSpPr>
        <p:spPr>
          <a:xfrm>
            <a:off x="162377" y="956964"/>
            <a:ext cx="465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Selected Items Checked for this Product: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Intensities?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D109D-E839-6A0B-C42A-A86E60EEEC47}"/>
              </a:ext>
            </a:extLst>
          </p:cNvPr>
          <p:cNvSpPr txBox="1"/>
          <p:nvPr/>
        </p:nvSpPr>
        <p:spPr>
          <a:xfrm>
            <a:off x="5261430" y="1081625"/>
            <a:ext cx="434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E161F-1070-685D-69B3-F8D81B0CAA05}"/>
              </a:ext>
            </a:extLst>
          </p:cNvPr>
          <p:cNvSpPr txBox="1"/>
          <p:nvPr/>
        </p:nvSpPr>
        <p:spPr>
          <a:xfrm>
            <a:off x="5894932" y="1146863"/>
            <a:ext cx="5589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Intensities look odd for 3 months of data.  Also not sure how this was built.</a:t>
            </a:r>
          </a:p>
        </p:txBody>
      </p:sp>
    </p:spTree>
    <p:extLst>
      <p:ext uri="{BB962C8B-B14F-4D97-AF65-F5344CB8AC3E}">
        <p14:creationId xmlns:p14="http://schemas.microsoft.com/office/powerpoint/2010/main" val="316557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719</Words>
  <Application>Microsoft Macintosh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L2 – Map – Validation</vt:lpstr>
      <vt:lpstr>Goals</vt:lpstr>
      <vt:lpstr>Validation Process</vt:lpstr>
      <vt:lpstr>L2 Map – (1) Appropriate Items [Galaxy Page CDF]</vt:lpstr>
      <vt:lpstr>L2– (2) Expected Outputs [Galaxy Page CDF]</vt:lpstr>
      <vt:lpstr>L2 Map – (1) Appropriate Items [SIT-4]</vt:lpstr>
      <vt:lpstr>L2 SIT4 – (2) Expected Outputs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Dutton</dc:creator>
  <cp:lastModifiedBy>Nicholas Dutton</cp:lastModifiedBy>
  <cp:revision>65</cp:revision>
  <dcterms:created xsi:type="dcterms:W3CDTF">2025-05-15T23:52:57Z</dcterms:created>
  <dcterms:modified xsi:type="dcterms:W3CDTF">2025-08-18T20:59:42Z</dcterms:modified>
</cp:coreProperties>
</file>