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1" r:id="rId3"/>
    <p:sldId id="262" r:id="rId4"/>
    <p:sldId id="263" r:id="rId5"/>
    <p:sldId id="264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F01E14-5B49-3217-98BF-1936DE4046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C17276-5E5E-2D03-B555-35CB55AC78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C094E5-EECB-6B2D-95C6-D3242DCC67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24846-F8C9-8648-8677-EC1EC0EF20EF}" type="datetimeFigureOut">
              <a:rPr lang="en-US" smtClean="0"/>
              <a:t>4/30/25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F2FA34-1392-3809-DFB2-49C1D07BAD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274603-55CF-00A9-327C-34BD2212AA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7BFBF-55DB-8B44-AF42-F68DCFE371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1699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7F3BE0-96FE-2213-3564-4C50613C3D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732C72-102D-4296-D15A-2FA837750A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AF2A04-CB28-A13E-8BFC-4E44F9213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24846-F8C9-8648-8677-EC1EC0EF20EF}" type="datetimeFigureOut">
              <a:rPr lang="en-US" smtClean="0"/>
              <a:t>4/30/25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4DC9CE-9D41-C260-A6F4-72627F4530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073B4F-83A6-9EBD-2100-0D9E04CA9D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7BFBF-55DB-8B44-AF42-F68DCFE371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832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B073C00-0222-3BE1-03F4-25455200DD5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2D1B9E0-F616-2207-2DDB-AF444F3FB8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F21277-9E33-DEAE-4752-E8C77905D7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24846-F8C9-8648-8677-EC1EC0EF20EF}" type="datetimeFigureOut">
              <a:rPr lang="en-US" smtClean="0"/>
              <a:t>4/30/25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6B321E-0FFB-870C-F434-797CD7EE17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8F512E-C925-7632-EC18-40FC771D9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7BFBF-55DB-8B44-AF42-F68DCFE371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134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2334A7-BE90-563A-C5AC-FBCB8C4A01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D67BAF-F650-DF4F-8AA4-DF9CF8D231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D7C070-6475-1C9E-6536-E2CA395AD4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24846-F8C9-8648-8677-EC1EC0EF20EF}" type="datetimeFigureOut">
              <a:rPr lang="en-US" smtClean="0"/>
              <a:t>4/30/25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36521-523A-1F60-F615-71B202D55C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60E511-BD26-F7F1-26C6-524D9DD85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7BFBF-55DB-8B44-AF42-F68DCFE371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091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DC1A33-A22A-1FE8-89E9-75B74297F9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F09E1D-3A1B-2206-C6F9-349F1FB50C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7FF3A5-751B-7401-6446-F721BA8C5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24846-F8C9-8648-8677-EC1EC0EF20EF}" type="datetimeFigureOut">
              <a:rPr lang="en-US" smtClean="0"/>
              <a:t>4/30/25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61F676-219D-BEC2-5D22-14CB7F25C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5CA2E3-3C21-16FD-57F6-C92167A9D1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7BFBF-55DB-8B44-AF42-F68DCFE371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193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4EBA38-8C8C-56C0-0A68-8B74E2590A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B0FAA0-E2D2-F024-793F-CB851F6CD9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4EF02D-E652-C885-EAED-B87E5E58F8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675428-F691-E6B9-E528-5EF76C75A0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24846-F8C9-8648-8677-EC1EC0EF20EF}" type="datetimeFigureOut">
              <a:rPr lang="en-US" smtClean="0"/>
              <a:t>4/30/25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27047A-365A-6F1C-6DB0-36E016FEDD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E1892AC-14C1-B6BF-8007-0DB4E1FA6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7BFBF-55DB-8B44-AF42-F68DCFE371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999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4E1457-A82A-AF18-001B-B33B255BE4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B04523-E5FD-5702-172E-62EA2C17D2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8FD254-725D-9091-711F-C6EE053E02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2B21468-88BC-4989-84CE-FDAFD1F9A2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A4B0D6A-108F-9FC2-4549-AC3994B622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6632F5C-A1D1-A129-273C-7A4DC2048E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24846-F8C9-8648-8677-EC1EC0EF20EF}" type="datetimeFigureOut">
              <a:rPr lang="en-US" smtClean="0"/>
              <a:t>4/30/25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6C30B03-DF88-B176-1AA7-19C4545134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9F7628D-E41D-6994-8BB1-0ACF3DB0C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7BFBF-55DB-8B44-AF42-F68DCFE371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106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53B73D-CEBD-CF48-C7E1-C2218AF175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31658D3-7E6F-355B-1C09-E5093F0BE3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24846-F8C9-8648-8677-EC1EC0EF20EF}" type="datetimeFigureOut">
              <a:rPr lang="en-US" smtClean="0"/>
              <a:t>4/30/25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B7E9BF-01CB-3051-B057-B13B002E04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2272C5-D603-CAA2-F1FC-E514AA079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7BFBF-55DB-8B44-AF42-F68DCFE371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2069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5DA9642-9537-60B5-CA5F-4F2B34C478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24846-F8C9-8648-8677-EC1EC0EF20EF}" type="datetimeFigureOut">
              <a:rPr lang="en-US" smtClean="0"/>
              <a:t>4/30/25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75DDF3-F595-637C-B0E2-F5301CBE6E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51B5C3-5D58-0A94-E38A-BFDC159BE5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7BFBF-55DB-8B44-AF42-F68DCFE371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7358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9D0D5C-BC7F-9A80-FB1D-33E6A6E9A1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DAA2F9-598E-3D54-184C-A28E345E98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12FAC9-9D31-6E43-08E7-D580A0D627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9F2E62-7539-6600-ABDA-6CB2308F35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24846-F8C9-8648-8677-EC1EC0EF20EF}" type="datetimeFigureOut">
              <a:rPr lang="en-US" smtClean="0"/>
              <a:t>4/30/25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F8A71B-5CCF-5DB4-80D0-3DC1F1EF17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4DEFE3-1AD6-6E83-33D2-F101394AF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7BFBF-55DB-8B44-AF42-F68DCFE371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8997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FEEEA-6EE3-4E15-D068-00B05FEB93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840EAB8-08D5-7556-5EC7-59765F45DD7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281658-7185-A9B5-50B1-4324EAE76E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8C16BF-5660-90C2-2CE5-27FD03CB74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24846-F8C9-8648-8677-EC1EC0EF20EF}" type="datetimeFigureOut">
              <a:rPr lang="en-US" smtClean="0"/>
              <a:t>4/30/25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A49C81-39A4-8390-C849-980F37E7CC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04F7D3-912C-0399-7977-4FC3322ED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47BFBF-55DB-8B44-AF42-F68DCFE371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934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12646B9-077B-3157-1C1B-EFF908778F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DFFB9E-4692-FA79-D9DA-2FE016AC47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CB4D1E-10A5-4467-E9E9-29D468F4C61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424846-F8C9-8648-8677-EC1EC0EF20EF}" type="datetimeFigureOut">
              <a:rPr lang="en-US" smtClean="0"/>
              <a:t>4/30/25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135D7C-E877-151E-C44B-6B73970E22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CD3925-DEAC-57CB-0EB5-4F2B63A508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47BFBF-55DB-8B44-AF42-F68DCFE371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6261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71806D-7BCB-A150-2DCA-A322B392B30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Exposure Time Adjustment Algorithm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D34459-D9F6-381A-E5E3-9880FB9A596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Dead Time adjustment - prototype</a:t>
            </a:r>
          </a:p>
        </p:txBody>
      </p:sp>
    </p:spTree>
    <p:extLst>
      <p:ext uri="{BB962C8B-B14F-4D97-AF65-F5344CB8AC3E}">
        <p14:creationId xmlns:p14="http://schemas.microsoft.com/office/powerpoint/2010/main" val="3653467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9B11BF-9EE6-5849-C117-409057A7F0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Sectored Spin CONOPS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124A3B-72EC-7CC9-37B2-F8E49122E4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3 times per day (Pointing) for 20 minutes each, Ultra will produce image mode rates packets in sector mode</a:t>
            </a:r>
          </a:p>
          <a:p>
            <a:r>
              <a:rPr lang="en-US" dirty="0"/>
              <a:t>These packets need to be distinguishable to the SOC as they will be used to build a start rate vs spin-phase function at each spin sector</a:t>
            </a:r>
          </a:p>
          <a:p>
            <a:pPr lvl="1"/>
            <a:r>
              <a:rPr lang="en-US" dirty="0"/>
              <a:t>I believe this is an open discussion… Should:</a:t>
            </a:r>
          </a:p>
          <a:p>
            <a:pPr lvl="2"/>
            <a:r>
              <a:rPr lang="en-US" dirty="0"/>
              <a:t>N1 be changed?</a:t>
            </a:r>
          </a:p>
          <a:p>
            <a:pPr lvl="2"/>
            <a:r>
              <a:rPr lang="en-US" dirty="0"/>
              <a:t>Should the header be altered?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13304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AC2C51-F435-44BE-0AFD-F4E53A16A1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8972"/>
          </a:xfrm>
        </p:spPr>
        <p:txBody>
          <a:bodyPr/>
          <a:lstStyle/>
          <a:p>
            <a:r>
              <a:rPr lang="en-US" dirty="0"/>
              <a:t>Building Dead-Time Correction Factor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8A7978-6E45-C124-1C23-02CBD1ECA5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1208690"/>
            <a:ext cx="12192000" cy="5284185"/>
          </a:xfrm>
        </p:spPr>
        <p:txBody>
          <a:bodyPr>
            <a:normAutofit/>
          </a:bodyPr>
          <a:lstStyle/>
          <a:p>
            <a:r>
              <a:rPr lang="en-US" dirty="0"/>
              <a:t>The packet data in sectored mode is selected and for each sector the following process is used to build a dead-time correction ratio vs spin-phase.  Majority of these terms come from the </a:t>
            </a:r>
            <a:r>
              <a:rPr lang="en-US" i="1" dirty="0"/>
              <a:t>Hardware Event Counters </a:t>
            </a:r>
            <a:r>
              <a:rPr lang="en-US" dirty="0"/>
              <a:t>(See Table 7 FSW Document)</a:t>
            </a:r>
          </a:p>
          <a:p>
            <a:pPr lvl="1"/>
            <a:r>
              <a:rPr lang="en-US" dirty="0"/>
              <a:t>Valid Events, Event Active Time, Start Position TDCVE, Start Right Full CFD, Start Left Full CFD, </a:t>
            </a:r>
            <a:r>
              <a:rPr lang="en-US" dirty="0" err="1"/>
              <a:t>CoinTopNorthCFD</a:t>
            </a:r>
            <a:r>
              <a:rPr lang="en-US" dirty="0"/>
              <a:t>, </a:t>
            </a:r>
            <a:r>
              <a:rPr lang="en-US" dirty="0" err="1"/>
              <a:t>CoinBottomNorth</a:t>
            </a:r>
            <a:r>
              <a:rPr lang="en-US" dirty="0"/>
              <a:t> CFD, </a:t>
            </a:r>
            <a:r>
              <a:rPr lang="en-US" dirty="0" err="1"/>
              <a:t>StopTopNorth</a:t>
            </a:r>
            <a:r>
              <a:rPr lang="en-US" dirty="0"/>
              <a:t> CFD, </a:t>
            </a:r>
            <a:r>
              <a:rPr lang="en-US" dirty="0" err="1"/>
              <a:t>StopBottomNorth</a:t>
            </a:r>
            <a:r>
              <a:rPr lang="en-US" dirty="0"/>
              <a:t> CFD</a:t>
            </a:r>
          </a:p>
          <a:p>
            <a:r>
              <a:rPr lang="en-US" sz="2400" dirty="0"/>
              <a:t>A = Valid Events/(1 – (Event Active Time + 2 * </a:t>
            </a:r>
            <a:r>
              <a:rPr lang="en-US" sz="2400" dirty="0" err="1"/>
              <a:t>StartPositionTDCVE</a:t>
            </a:r>
            <a:r>
              <a:rPr lang="en-US" sz="2400" dirty="0"/>
              <a:t>)*1E-7)</a:t>
            </a:r>
          </a:p>
          <a:p>
            <a:r>
              <a:rPr lang="en-US" sz="2400" dirty="0"/>
              <a:t>B = A * EXP(</a:t>
            </a:r>
            <a:r>
              <a:rPr lang="en-US" sz="2400" dirty="0" err="1"/>
              <a:t>StartRightFullCFD</a:t>
            </a:r>
            <a:r>
              <a:rPr lang="en-US" sz="2400" dirty="0"/>
              <a:t> + </a:t>
            </a:r>
            <a:r>
              <a:rPr lang="en-US" sz="2400" dirty="0" err="1"/>
              <a:t>StartLeftFullCFD</a:t>
            </a:r>
            <a:r>
              <a:rPr lang="en-US" sz="2400" dirty="0"/>
              <a:t>)*1E-7*5)</a:t>
            </a:r>
          </a:p>
          <a:p>
            <a:r>
              <a:rPr lang="en-US" sz="2400" dirty="0"/>
              <a:t>Corrected Valid Events = B * EXP(1E-7*8*(</a:t>
            </a:r>
            <a:r>
              <a:rPr lang="en-US" sz="2400" dirty="0" err="1"/>
              <a:t>CoinTopNorthCFD+CoinBottomNorthCFD</a:t>
            </a:r>
            <a:r>
              <a:rPr lang="en-US" sz="2400" dirty="0"/>
              <a:t> – </a:t>
            </a:r>
            <a:r>
              <a:rPr lang="en-US" sz="2400" dirty="0" err="1"/>
              <a:t>StopTopNorthCFD</a:t>
            </a:r>
            <a:r>
              <a:rPr lang="en-US" sz="2400" dirty="0"/>
              <a:t> –</a:t>
            </a:r>
            <a:r>
              <a:rPr lang="en-US" sz="2400" dirty="0" err="1"/>
              <a:t>StopBottomNorthCFD</a:t>
            </a:r>
            <a:r>
              <a:rPr lang="en-US" sz="2400" dirty="0"/>
              <a:t>))</a:t>
            </a:r>
          </a:p>
          <a:p>
            <a:r>
              <a:rPr lang="en-US" dirty="0"/>
              <a:t>Dead Time Ratio = Valid Events / Corrected Valid Events</a:t>
            </a:r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54046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026DC03-C809-78BD-CC11-FB7AFF68C68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739A9A-3C6F-40B9-0A38-E8327D54E5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8972"/>
          </a:xfrm>
        </p:spPr>
        <p:txBody>
          <a:bodyPr/>
          <a:lstStyle/>
          <a:p>
            <a:r>
              <a:rPr lang="en-US" dirty="0"/>
              <a:t>Dead-Time Correction Function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D73BAA-5094-881D-49BE-BBD54C3075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1208690"/>
            <a:ext cx="12192000" cy="5284185"/>
          </a:xfrm>
        </p:spPr>
        <p:txBody>
          <a:bodyPr>
            <a:normAutofit/>
          </a:bodyPr>
          <a:lstStyle/>
          <a:p>
            <a:r>
              <a:rPr lang="en-US" dirty="0"/>
              <a:t>The Dead-Time Ratio is computed and stored for every sector in which there is data as a function of spin phase</a:t>
            </a:r>
          </a:p>
          <a:p>
            <a:r>
              <a:rPr lang="en-US" dirty="0"/>
              <a:t>For each Pointing, take the accumulated data of dead-time ratio vs spin-phase and median the data at each spin phase and use a piecewise cubic Hermite interpolation (PCHIP) approach to fit the data to a function for later interpolation</a:t>
            </a:r>
          </a:p>
          <a:p>
            <a:r>
              <a:rPr lang="en-US" dirty="0"/>
              <a:t> An overly simplified example of such a dead-time ratio function may look as follows: </a:t>
            </a:r>
          </a:p>
          <a:p>
            <a:endParaRPr lang="en-US" dirty="0"/>
          </a:p>
          <a:p>
            <a:pPr lvl="1"/>
            <a:endParaRPr lang="en-US" dirty="0"/>
          </a:p>
        </p:txBody>
      </p:sp>
      <p:pic>
        <p:nvPicPr>
          <p:cNvPr id="4" name="Content Placeholder 4">
            <a:extLst>
              <a:ext uri="{FF2B5EF4-FFF2-40B4-BE49-F238E27FC236}">
                <a16:creationId xmlns:a16="http://schemas.microsoft.com/office/drawing/2014/main" id="{473A9683-63CB-6B91-E830-613E124933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9391" y="4263296"/>
            <a:ext cx="3048001" cy="2468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53061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8CC392C-49D8-CEF0-8CAC-A8CF2A83B4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18641C-4ECC-DBC1-4D60-4CA01DA09C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8972"/>
          </a:xfrm>
        </p:spPr>
        <p:txBody>
          <a:bodyPr/>
          <a:lstStyle/>
          <a:p>
            <a:r>
              <a:rPr lang="en-US" dirty="0"/>
              <a:t>Dead-Time Correction Application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378D4B-94C3-B308-6DC6-F277BCC320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" y="1208690"/>
            <a:ext cx="12192000" cy="5284185"/>
          </a:xfrm>
        </p:spPr>
        <p:txBody>
          <a:bodyPr>
            <a:normAutofit/>
          </a:bodyPr>
          <a:lstStyle/>
          <a:p>
            <a:r>
              <a:rPr lang="en-US" dirty="0"/>
              <a:t>For each Pointing, the exposure time duty cycle (dead-time) must be adjusted to account for times in which the instrument was not listening for valid events</a:t>
            </a:r>
          </a:p>
          <a:p>
            <a:r>
              <a:rPr lang="en-US" dirty="0"/>
              <a:t>In order to do this the exposure time at L1C (in the Pointing Frame) must be adjusted.</a:t>
            </a:r>
          </a:p>
          <a:p>
            <a:r>
              <a:rPr lang="en-US" dirty="0"/>
              <a:t>Starting at Spin-Phase = 0, and incrementing in fine steps (1 </a:t>
            </a:r>
            <a:r>
              <a:rPr lang="en-US" dirty="0" err="1"/>
              <a:t>ms</a:t>
            </a:r>
            <a:r>
              <a:rPr lang="en-US" dirty="0"/>
              <a:t>), spin the spacecraft in the </a:t>
            </a:r>
            <a:r>
              <a:rPr lang="en-US" dirty="0" err="1"/>
              <a:t>despun</a:t>
            </a:r>
            <a:r>
              <a:rPr lang="en-US" dirty="0"/>
              <a:t> frame.  At each iteration, query the dead-time ratio from the function previously built and apply the nominal exposure time (the time step) to every pixel in the Field of Regard (FOR) multiplied by the dead-time ratio.</a:t>
            </a:r>
          </a:p>
          <a:p>
            <a:r>
              <a:rPr lang="en-US" dirty="0"/>
              <a:t>At each step, use the theta / phi dependence that defines the Field of View (FOV) as a selection criteria in which to accumulate time into that pixel or not</a:t>
            </a:r>
          </a:p>
          <a:p>
            <a:pPr lvl="1"/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72DF4F64-6682-08CB-E3CE-6FB51245A430}"/>
                  </a:ext>
                </a:extLst>
              </p:cNvPr>
              <p:cNvSpPr txBox="1"/>
              <p:nvPr/>
            </p:nvSpPr>
            <p:spPr>
              <a:xfrm>
                <a:off x="714705" y="5771916"/>
                <a:ext cx="3079530" cy="6463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800" i="1" smtClean="0">
                          <a:latin typeface="Cambria Math" panose="02040503050406030204" pitchFamily="18" charset="0"/>
                        </a:rPr>
                        <m:t>𝜃</m:t>
                      </m:r>
                      <m:d>
                        <m:d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𝜙</m:t>
                          </m:r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=0°</m:t>
                          </m:r>
                        </m:e>
                      </m:d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=52.7°</m:t>
                      </m:r>
                    </m:oMath>
                  </m:oMathPara>
                </a14:m>
                <a:endParaRPr lang="en-US" sz="1800" b="0" dirty="0"/>
              </a:p>
              <a:p>
                <a:pPr algn="ctr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1800" i="1">
                          <a:latin typeface="Cambria Math" panose="02040503050406030204" pitchFamily="18" charset="0"/>
                        </a:rPr>
                        <m:t>𝜃</m:t>
                      </m:r>
                      <m:d>
                        <m:d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𝜙</m:t>
                          </m:r>
                          <m:r>
                            <a:rPr lang="en-US" sz="1800" i="1">
                              <a:latin typeface="Cambria Math" panose="02040503050406030204" pitchFamily="18" charset="0"/>
                            </a:rPr>
                            <m:t>=60°</m:t>
                          </m:r>
                        </m:e>
                      </m:d>
                      <m:r>
                        <a:rPr lang="en-US" sz="18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46</m:t>
                      </m:r>
                      <m:r>
                        <a:rPr lang="en-US" sz="1800" i="1"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1800" i="1">
                          <a:latin typeface="Cambria Math" panose="02040503050406030204" pitchFamily="18" charset="0"/>
                        </a:rPr>
                        <m:t>°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72DF4F64-6682-08CB-E3CE-6FB51245A4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4705" y="5771916"/>
                <a:ext cx="3079530" cy="646331"/>
              </a:xfrm>
              <a:prstGeom prst="rect">
                <a:avLst/>
              </a:prstGeom>
              <a:blipFill>
                <a:blip r:embed="rId2"/>
                <a:stretch>
                  <a:fillRect b="-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2EFB01D3-E043-E63C-C24D-0EB1E14ADC68}"/>
                  </a:ext>
                </a:extLst>
              </p:cNvPr>
              <p:cNvSpPr txBox="1"/>
              <p:nvPr/>
            </p:nvSpPr>
            <p:spPr>
              <a:xfrm>
                <a:off x="4508939" y="5624086"/>
                <a:ext cx="6227378" cy="94198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1800" dirty="0"/>
                  <a:t>Nominal Boundary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𝜃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𝑛𝑜𝑚</m:t>
                          </m:r>
                        </m:sub>
                      </m:sSub>
                      <m:d>
                        <m:d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𝜙</m:t>
                          </m:r>
                        </m:e>
                      </m:d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18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800">
                              <a:latin typeface="Cambria Math" panose="02040503050406030204" pitchFamily="18" charset="0"/>
                            </a:rPr>
                            <m:t>atan</m:t>
                          </m:r>
                        </m:fName>
                        <m:e>
                          <m:d>
                            <m:dPr>
                              <m:ctrlPr>
                                <a:rPr lang="en-US" sz="1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5.0</m:t>
                                  </m:r>
                                  <m:func>
                                    <m:funcPr>
                                      <m:ctrlPr>
                                        <a:rPr lang="en-US" sz="1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sz="1800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r>
                                        <a:rPr lang="en-US" sz="1800" i="1">
                                          <a:latin typeface="Cambria Math" panose="02040503050406030204" pitchFamily="18" charset="0"/>
                                        </a:rPr>
                                        <m:t>𝜙</m:t>
                                      </m:r>
                                    </m:e>
                                  </m:func>
                                </m:num>
                                <m:den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1+2.80</m:t>
                                  </m:r>
                                  <m:func>
                                    <m:funcPr>
                                      <m:ctrlPr>
                                        <a:rPr lang="en-US" sz="1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sz="1800">
                                          <a:latin typeface="Cambria Math" panose="02040503050406030204" pitchFamily="18" charset="0"/>
                                        </a:rPr>
                                        <m:t>cos</m:t>
                                      </m:r>
                                    </m:fName>
                                    <m:e>
                                      <m:r>
                                        <a:rPr lang="en-US" sz="1800" i="1">
                                          <a:latin typeface="Cambria Math" panose="02040503050406030204" pitchFamily="18" charset="0"/>
                                        </a:rPr>
                                        <m:t>𝜙</m:t>
                                      </m:r>
                                    </m:e>
                                  </m:func>
                                </m:den>
                              </m:f>
                            </m:e>
                          </m:d>
                        </m:e>
                      </m:func>
                      <m:r>
                        <a:rPr lang="en-US" sz="1800" b="0" i="1" smtClean="0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1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2.5</m:t>
                          </m:r>
                        </m:e>
                        <m:sup>
                          <m:r>
                            <a:rPr lang="en-US" sz="1800" b="0" i="1" smtClean="0">
                              <a:latin typeface="Cambria Math" panose="02040503050406030204" pitchFamily="18" charset="0"/>
                            </a:rPr>
                            <m:t>°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2EFB01D3-E043-E63C-C24D-0EB1E14ADC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8939" y="5624086"/>
                <a:ext cx="6227378" cy="941989"/>
              </a:xfrm>
              <a:prstGeom prst="rect">
                <a:avLst/>
              </a:prstGeom>
              <a:blipFill>
                <a:blip r:embed="rId3"/>
                <a:stretch>
                  <a:fillRect l="-1018" t="-4054" b="-54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798134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F8944-0BE0-F520-84AA-38ADB530BA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877910" cy="1325563"/>
          </a:xfrm>
        </p:spPr>
        <p:txBody>
          <a:bodyPr/>
          <a:lstStyle/>
          <a:p>
            <a:r>
              <a:rPr lang="en-US" dirty="0"/>
              <a:t>Reduced Exposure Times – Notional Examples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2C6150-10FA-28CD-63EE-FB3501CB96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4910959" cy="4351338"/>
          </a:xfrm>
        </p:spPr>
        <p:txBody>
          <a:bodyPr>
            <a:normAutofit/>
          </a:bodyPr>
          <a:lstStyle/>
          <a:p>
            <a:r>
              <a:rPr lang="en-US" dirty="0"/>
              <a:t>Ultra-45 start rates will look different – I’ve used the same ones observed for Ultra-90 Here…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D74B344-7E2F-175A-460D-8FAD5F41C1D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64270" y="645870"/>
            <a:ext cx="3772493" cy="3059175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FCA7FD36-5C1E-8DCE-E230-9ECACBF28A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64270" y="3705045"/>
            <a:ext cx="3732486" cy="3059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1657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489</Words>
  <Application>Microsoft Macintosh PowerPoint</Application>
  <PresentationFormat>Widescreen</PresentationFormat>
  <Paragraphs>30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Cambria Math</vt:lpstr>
      <vt:lpstr>Office Theme</vt:lpstr>
      <vt:lpstr>Exposure Time Adjustment Algorithm</vt:lpstr>
      <vt:lpstr>Sectored Spin CONOPS</vt:lpstr>
      <vt:lpstr>Building Dead-Time Correction Factor</vt:lpstr>
      <vt:lpstr>Dead-Time Correction Function</vt:lpstr>
      <vt:lpstr>Dead-Time Correction Application</vt:lpstr>
      <vt:lpstr>Reduced Exposure Times – Notional Examples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Nicholas Dutton</dc:creator>
  <cp:lastModifiedBy>Nicholas Dutton</cp:lastModifiedBy>
  <cp:revision>14</cp:revision>
  <dcterms:created xsi:type="dcterms:W3CDTF">2024-12-19T19:24:21Z</dcterms:created>
  <dcterms:modified xsi:type="dcterms:W3CDTF">2025-04-30T17:23:17Z</dcterms:modified>
</cp:coreProperties>
</file>