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25"/>
  </p:notesMasterIdLst>
  <p:sldIdLst>
    <p:sldId id="256" r:id="rId2"/>
    <p:sldId id="257" r:id="rId3"/>
    <p:sldId id="258" r:id="rId4"/>
    <p:sldId id="264" r:id="rId5"/>
    <p:sldId id="270" r:id="rId6"/>
    <p:sldId id="283" r:id="rId7"/>
    <p:sldId id="267" r:id="rId8"/>
    <p:sldId id="271" r:id="rId9"/>
    <p:sldId id="272" r:id="rId10"/>
    <p:sldId id="273" r:id="rId11"/>
    <p:sldId id="274" r:id="rId12"/>
    <p:sldId id="278" r:id="rId13"/>
    <p:sldId id="260" r:id="rId14"/>
    <p:sldId id="275" r:id="rId15"/>
    <p:sldId id="276" r:id="rId16"/>
    <p:sldId id="277" r:id="rId17"/>
    <p:sldId id="279" r:id="rId18"/>
    <p:sldId id="269" r:id="rId19"/>
    <p:sldId id="280" r:id="rId20"/>
    <p:sldId id="281" r:id="rId21"/>
    <p:sldId id="282" r:id="rId22"/>
    <p:sldId id="284" r:id="rId23"/>
    <p:sldId id="263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0"/>
    <p:restoredTop sz="94627"/>
  </p:normalViewPr>
  <p:slideViewPr>
    <p:cSldViewPr snapToGrid="0">
      <p:cViewPr>
        <p:scale>
          <a:sx n="75" d="100"/>
          <a:sy n="75" d="100"/>
        </p:scale>
        <p:origin x="966" y="210"/>
      </p:cViewPr>
      <p:guideLst>
        <p:guide orient="horz" pos="19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86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aebcb0f9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aaebcb0f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299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855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561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021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838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5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78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0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7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75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표지">
  <p:cSld name="1_표지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587970" y="1400860"/>
            <a:ext cx="10800000" cy="1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4F4FFC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tx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591850" y="3933057"/>
            <a:ext cx="10800000" cy="7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목차">
  <p:cSld name="2_목차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96000" y="548680"/>
            <a:ext cx="10800000" cy="496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rgbClr val="4F4FFC"/>
              </a:buClr>
              <a:buSzPts val="2500"/>
              <a:buFont typeface="Arial"/>
              <a:buChar char="•"/>
              <a:defRPr sz="2500" b="1" i="0" u="none" strike="noStrike" cap="none">
                <a:solidFill>
                  <a:schemeClr val="tx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algun Gothic"/>
              <a:buAutoNum type="arabicParenR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챕터 타이틀">
  <p:cSld name="3_챕터 타이틀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96000" y="620688"/>
            <a:ext cx="10800000" cy="225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4F4FFC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696000" y="3429000"/>
            <a:ext cx="10800000" cy="7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본문2" userDrawn="1">
  <p:cSld name="5_본문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863752" y="1476723"/>
            <a:ext cx="7735964" cy="454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lgun Gothic"/>
              <a:buAutoNum type="arabicPeriod"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lgun Gothic"/>
              <a:buAutoNum type="arabicParenR"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AutoNum type="arabicPeriod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본문3" userDrawn="1">
  <p:cSld name="6_본문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NanumSquareOTF" panose="020B0600000101010101" pitchFamily="34" charset="-127"/>
                <a:ea typeface="NanumSquareOTF" panose="020B0600000101010101" pitchFamily="34" charset="-127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마지막페이지" userDrawn="1">
  <p:cSld name="8_마지막페이지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/>
        </p:nvSpPr>
        <p:spPr>
          <a:xfrm>
            <a:off x="415557" y="540188"/>
            <a:ext cx="7655624" cy="132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 dirty="0" err="1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rPr>
              <a:t>End</a:t>
            </a:r>
            <a:r>
              <a:rPr lang="ko-KR" sz="4000" b="0" i="0" u="none" strike="noStrike" cap="none" dirty="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rPr>
              <a:t> of </a:t>
            </a:r>
            <a:r>
              <a:rPr lang="ko-KR" sz="4000" b="0" i="0" u="none" strike="noStrike" cap="none" dirty="0" err="1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rPr>
              <a:t>Document</a:t>
            </a:r>
            <a:endParaRPr dirty="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 dirty="0" err="1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rPr>
              <a:t>Thank</a:t>
            </a:r>
            <a:r>
              <a:rPr lang="ko-KR" sz="4000" b="0" i="0" u="none" strike="noStrike" cap="none" dirty="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rPr>
              <a:t> </a:t>
            </a:r>
            <a:r>
              <a:rPr lang="ko-KR" sz="4000" b="0" i="0" u="none" strike="noStrike" cap="none" dirty="0" err="1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rPr>
              <a:t>You</a:t>
            </a:r>
            <a:r>
              <a:rPr lang="ko-KR" sz="4000" b="0" i="0" u="none" strike="noStrike" cap="none" dirty="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/>
                <a:sym typeface="Arial"/>
              </a:rPr>
              <a:t>.</a:t>
            </a:r>
            <a:endParaRPr sz="4000" b="0" i="0" u="none" strike="noStrike" cap="none" dirty="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  <a:cs typeface="Arial"/>
              <a:sym typeface="Arial"/>
            </a:endParaRPr>
          </a:p>
        </p:txBody>
      </p:sp>
      <p:cxnSp>
        <p:nvCxnSpPr>
          <p:cNvPr id="4" name="직선 연결선[R] 3">
            <a:extLst>
              <a:ext uri="{FF2B5EF4-FFF2-40B4-BE49-F238E27FC236}">
                <a16:creationId xmlns:a16="http://schemas.microsoft.com/office/drawing/2014/main" id="{6838A7C8-10C7-2C20-2219-06A9AEF7F0CD}"/>
              </a:ext>
            </a:extLst>
          </p:cNvPr>
          <p:cNvCxnSpPr>
            <a:cxnSpLocks/>
          </p:cNvCxnSpPr>
          <p:nvPr userDrawn="1"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8641036" y="6401137"/>
            <a:ext cx="3466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ⓒ  NAVER </a:t>
            </a:r>
            <a:r>
              <a:rPr lang="ko-KR" sz="900" b="0" i="0" u="none" strike="noStrike" cap="none" dirty="0" err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r>
              <a:rPr lang="ko-KR" sz="9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900" b="0" i="0" u="none" strike="noStrike" cap="none" dirty="0" err="1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Foundation</a:t>
            </a:r>
            <a:endParaRPr sz="9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50644A8-CB74-8818-89E5-A138AEC2ED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4485" y="6347173"/>
            <a:ext cx="1554000" cy="2664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proto/osxrfSndIx2Gz02SimWT0F/BEEP?node-id=72%3A129&amp;scaling=scale-down&amp;page-id=72%3A81&amp;starting-point-node-id=72%3A12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oostcampwm-2022/android04-BEEP/wiki/%F0%9F%A7%BE-%EC%9A%94%EA%B5%AC%EC%82%AC%ED%95%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4RHpsRxfoO-nNTMFIKcoCEuSRSBP-RDlsQeBKqIONc/edit?userstoinvite=audxo112@gmail.com&amp;actionButton=1#gid=136818269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file/osxrfSndIx2Gz02SimWT0F/BEEP?node-id=72%3A81&amp;t=KDfxjLEj3h9hlxpo-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oostcampwm-2022/android04-BEEP/wiki#-%EB%AA%A9%ED%91%9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oostcampwm-2022/android04-BEEP/wiki" TargetMode="External"/><Relationship Id="rId7" Type="http://schemas.openxmlformats.org/officeDocument/2006/relationships/hyperlink" Target="https://www.figma.com/proto/osxrfSndIx2Gz02SimWT0F/BEEP?node-id=72%3A81&amp;scaling=scale-down&amp;page-id=72%3A81&amp;starting-point-node-id=72%3A12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igma.com/file/osxrfSndIx2Gz02SimWT0F/BEEP?node-id=72%3A81&amp;t=UQ3ltrEUJY4WIjyk-0" TargetMode="External"/><Relationship Id="rId5" Type="http://schemas.openxmlformats.org/officeDocument/2006/relationships/hyperlink" Target="https://docs.google.com/spreadsheets/d/1W4RHpsRxfoO-nNTMFIKcoCEuSRSBP-RDlsQeBKqIONc/edit?userstoinvite=audxo112@gmail.com&amp;actionButton=1#gid=1368182692" TargetMode="External"/><Relationship Id="rId4" Type="http://schemas.openxmlformats.org/officeDocument/2006/relationships/hyperlink" Target="https://github.com/boostcampwm-2022/android04-BEEP/wiki/%F0%9F%A7%BE-%EC%9A%94%EA%B5%AC%EC%82%AC%ED%95%A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C5970C2B-4DC1-3047-82A5-2993B77A3E35}"/>
              </a:ext>
            </a:extLst>
          </p:cNvPr>
          <p:cNvSpPr txBox="1">
            <a:spLocks/>
          </p:cNvSpPr>
          <p:nvPr/>
        </p:nvSpPr>
        <p:spPr>
          <a:xfrm>
            <a:off x="392029" y="626504"/>
            <a:ext cx="8640960" cy="14642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500" kern="1200" spc="-20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NanumBarunGothicOTF" charset="-127"/>
                <a:ea typeface="NanumBarunGothicOTF" charset="-127"/>
                <a:cs typeface="NanumBarunGothicOTF" charset="-127"/>
              </a:defRPr>
            </a:lvl1pPr>
          </a:lstStyle>
          <a:p>
            <a:r>
              <a:rPr lang="ko-KR" altLang="en-US" sz="4400" b="1" spc="-150">
                <a:solidFill>
                  <a:srgbClr val="005CFD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기프티콘 잊지 말고</a:t>
            </a:r>
            <a:endParaRPr lang="en-US" altLang="ko-KR" sz="4400" b="1" spc="-150">
              <a:solidFill>
                <a:srgbClr val="005CFD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r>
              <a:rPr lang="en-US" altLang="ko-KR" sz="4400" b="1" spc="-150">
                <a:solidFill>
                  <a:srgbClr val="005CFD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BEEP!</a:t>
            </a:r>
            <a:r>
              <a:rPr lang="ko-KR" altLang="en-US" sz="4400" b="1" spc="-150">
                <a:solidFill>
                  <a:srgbClr val="005CFD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하세요</a:t>
            </a:r>
            <a:endParaRPr lang="ko-KR" altLang="en-US" sz="4400" b="1" spc="-150" dirty="0">
              <a:solidFill>
                <a:srgbClr val="005CFD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908AA3A8-569B-AA46-9FE0-30EFE9BCA51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6000" y="3562943"/>
            <a:ext cx="10800000" cy="797526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2022.11.11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작성자 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: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박명범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3" name="직선 연결선[R] 2">
            <a:extLst>
              <a:ext uri="{FF2B5EF4-FFF2-40B4-BE49-F238E27FC236}">
                <a16:creationId xmlns:a16="http://schemas.microsoft.com/office/drawing/2014/main" id="{EBCC4190-60B6-4C45-D7EF-42270C758182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[R] 7">
            <a:extLst>
              <a:ext uri="{FF2B5EF4-FFF2-40B4-BE49-F238E27FC236}">
                <a16:creationId xmlns:a16="http://schemas.microsoft.com/office/drawing/2014/main" id="{E28CD9D0-37E8-EDF9-3D01-276E8A1BF26B}"/>
              </a:ext>
            </a:extLst>
          </p:cNvPr>
          <p:cNvCxnSpPr>
            <a:cxnSpLocks/>
          </p:cNvCxnSpPr>
          <p:nvPr/>
        </p:nvCxnSpPr>
        <p:spPr>
          <a:xfrm>
            <a:off x="426000" y="3385456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F8FD44-4AF6-CD3D-52C2-70D67E23991E}"/>
              </a:ext>
            </a:extLst>
          </p:cNvPr>
          <p:cNvSpPr txBox="1"/>
          <p:nvPr/>
        </p:nvSpPr>
        <p:spPr>
          <a:xfrm>
            <a:off x="9589013" y="4849053"/>
            <a:ext cx="1636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latin typeface="나눔스퀘어" panose="020B0600000101010101" pitchFamily="50" charset="-127"/>
                <a:ea typeface="나눔스퀘어" panose="020B0600000101010101" pitchFamily="50" charset="-127"/>
              </a:rPr>
              <a:t>K004_</a:t>
            </a:r>
            <a:r>
              <a:rPr lang="ko-KR" altLang="en-US" sz="2000">
                <a:latin typeface="나눔스퀘어" panose="020B0600000101010101" pitchFamily="50" charset="-127"/>
                <a:ea typeface="나눔스퀘어" panose="020B0600000101010101" pitchFamily="50" charset="-127"/>
              </a:rPr>
              <a:t>김명석</a:t>
            </a:r>
            <a:endParaRPr lang="en-US" altLang="ko-KR" sz="200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>
                <a:latin typeface="나눔스퀘어" panose="020B0600000101010101" pitchFamily="50" charset="-127"/>
                <a:ea typeface="나눔스퀘어" panose="020B0600000101010101" pitchFamily="50" charset="-127"/>
              </a:rPr>
              <a:t>K017_</a:t>
            </a:r>
            <a:r>
              <a:rPr lang="ko-KR" altLang="en-US" sz="2000">
                <a:latin typeface="나눔스퀘어" panose="020B0600000101010101" pitchFamily="50" charset="-127"/>
                <a:ea typeface="나눔스퀘어" panose="020B0600000101010101" pitchFamily="50" charset="-127"/>
              </a:rPr>
              <a:t>박명범</a:t>
            </a:r>
            <a:endParaRPr lang="en-US" altLang="ko-KR" sz="200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>
                <a:latin typeface="나눔스퀘어" panose="020B0600000101010101" pitchFamily="50" charset="-127"/>
                <a:ea typeface="나눔스퀘어" panose="020B0600000101010101" pitchFamily="50" charset="-127"/>
              </a:rPr>
              <a:t>K026_</a:t>
            </a:r>
            <a:r>
              <a:rPr lang="ko-KR" altLang="en-US" sz="2000">
                <a:latin typeface="나눔스퀘어" panose="020B0600000101010101" pitchFamily="50" charset="-127"/>
                <a:ea typeface="나눔스퀘어" panose="020B0600000101010101" pitchFamily="50" charset="-127"/>
              </a:rPr>
              <a:t>양수진</a:t>
            </a:r>
            <a:endParaRPr lang="en-US" altLang="ko-KR" sz="200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>
                <a:latin typeface="나눔스퀘어" panose="020B0600000101010101" pitchFamily="50" charset="-127"/>
                <a:ea typeface="나눔스퀘어" panose="020B0600000101010101" pitchFamily="50" charset="-127"/>
              </a:rPr>
              <a:t>K040_</a:t>
            </a:r>
            <a:r>
              <a:rPr lang="ko-KR" altLang="en-US" sz="2000">
                <a:latin typeface="나눔스퀘어" panose="020B0600000101010101" pitchFamily="50" charset="-127"/>
                <a:ea typeface="나눔스퀘어" panose="020B0600000101010101" pitchFamily="50" charset="-127"/>
              </a:rPr>
              <a:t>이지훈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3F452-0FDD-E0AC-227C-6E4EFEA3D336}"/>
              </a:ext>
            </a:extLst>
          </p:cNvPr>
          <p:cNvSpPr txBox="1"/>
          <p:nvPr/>
        </p:nvSpPr>
        <p:spPr>
          <a:xfrm>
            <a:off x="9589013" y="4203105"/>
            <a:ext cx="16433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500">
                <a:latin typeface="나눔스퀘어" panose="020B0600000101010101" pitchFamily="50" charset="-127"/>
                <a:ea typeface="나눔스퀘어" panose="020B0600000101010101" pitchFamily="50" charset="-127"/>
                <a:hlinkClick r:id="rId3"/>
              </a:rPr>
              <a:t>슬랙의등대</a:t>
            </a:r>
            <a:endParaRPr lang="ko-KR" altLang="en-US" sz="250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래픽 5" descr="등대 장면 윤곽선">
            <a:extLst>
              <a:ext uri="{FF2B5EF4-FFF2-40B4-BE49-F238E27FC236}">
                <a16:creationId xmlns:a16="http://schemas.microsoft.com/office/drawing/2014/main" id="{37E2A374-2C1C-C55E-F127-A9CCA7466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6374" y="5258092"/>
            <a:ext cx="914400" cy="914400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943858D7-CA07-A23E-2527-54B87D874FBC}"/>
              </a:ext>
            </a:extLst>
          </p:cNvPr>
          <p:cNvSpPr/>
          <p:nvPr/>
        </p:nvSpPr>
        <p:spPr>
          <a:xfrm>
            <a:off x="8720376" y="5258092"/>
            <a:ext cx="166396" cy="166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B24BD-BDCE-B644-9576-3293E29BF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 smtClean="0"/>
              <a:t>10</a:t>
            </a:fld>
            <a:endParaRPr lang="ko-KR" altLang="en-US" sz="80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04A3730-24EC-26FC-0BB0-C6F69119175E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2.4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지문 인식으로 보안 인증 후에 삡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!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3E0BD80C-88A5-C4BC-C6BE-34915AA56375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7291FC46-223C-CB77-639E-D6B8A9B0E0BA}"/>
              </a:ext>
            </a:extLst>
          </p:cNvPr>
          <p:cNvSpPr txBox="1">
            <a:spLocks/>
          </p:cNvSpPr>
          <p:nvPr/>
        </p:nvSpPr>
        <p:spPr>
          <a:xfrm>
            <a:off x="426000" y="1589685"/>
            <a:ext cx="4840944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# </a:t>
            </a:r>
            <a:r>
              <a:rPr lang="ko-KR" altLang="en-US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바코드를 지켜라</a:t>
            </a:r>
            <a:endParaRPr lang="en-US" altLang="ko-KR" sz="1400" dirty="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A441E13-26A1-3C3D-0254-C4531C72514D}"/>
              </a:ext>
            </a:extLst>
          </p:cNvPr>
          <p:cNvSpPr txBox="1">
            <a:spLocks/>
          </p:cNvSpPr>
          <p:nvPr/>
        </p:nvSpPr>
        <p:spPr>
          <a:xfrm>
            <a:off x="425999" y="1983605"/>
            <a:ext cx="11340000" cy="138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지문 인식으로</a:t>
            </a:r>
            <a:endParaRPr lang="en-US" altLang="ko-KR" sz="3600" b="1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보안 인증 후에 삡</a:t>
            </a:r>
            <a:r>
              <a:rPr lang="en-US" altLang="ko-KR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!</a:t>
            </a:r>
            <a:endParaRPr lang="en-US" altLang="ko-KR" sz="36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742AF9D2-805E-E9BF-AA9E-323562A4D527}"/>
              </a:ext>
            </a:extLst>
          </p:cNvPr>
          <p:cNvSpPr txBox="1">
            <a:spLocks/>
          </p:cNvSpPr>
          <p:nvPr/>
        </p:nvSpPr>
        <p:spPr>
          <a:xfrm>
            <a:off x="425999" y="3682153"/>
            <a:ext cx="11339999" cy="227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지문 인식이나 </a:t>
            </a:r>
            <a:r>
              <a:rPr lang="en-US" altLang="ko-KR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PIN </a:t>
            </a: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인증 후에 바코드를 띄워준다</a:t>
            </a: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이미지로 추출할 때도 보안 인증을 거쳐야 추출할 수 있다</a:t>
            </a:r>
            <a:endParaRPr lang="en-US" altLang="ko-KR" sz="1400" spc="-20" dirty="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C8AA0CA5-E257-1BAD-D908-A426C5CBCBEB}"/>
              </a:ext>
            </a:extLst>
          </p:cNvPr>
          <p:cNvSpPr txBox="1">
            <a:spLocks/>
          </p:cNvSpPr>
          <p:nvPr/>
        </p:nvSpPr>
        <p:spPr>
          <a:xfrm>
            <a:off x="425998" y="5104440"/>
            <a:ext cx="11339999" cy="76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136525" indent="-136525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endParaRPr lang="en-US" altLang="ko-KR" sz="1400" spc="-2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3" name="그래픽 2" descr="지문 윤곽선">
            <a:extLst>
              <a:ext uri="{FF2B5EF4-FFF2-40B4-BE49-F238E27FC236}">
                <a16:creationId xmlns:a16="http://schemas.microsoft.com/office/drawing/2014/main" id="{C9972F52-2902-2843-8A62-34E583495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5345" y="17167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5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B24BD-BDCE-B644-9576-3293E29BF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 smtClean="0"/>
              <a:t>11</a:t>
            </a:fld>
            <a:endParaRPr lang="ko-KR" altLang="en-US" sz="80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04A3730-24EC-26FC-0BB0-C6F69119175E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2.5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사용 기록을 남기고 보여주자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3E0BD80C-88A5-C4BC-C6BE-34915AA56375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7291FC46-223C-CB77-639E-D6B8A9B0E0BA}"/>
              </a:ext>
            </a:extLst>
          </p:cNvPr>
          <p:cNvSpPr txBox="1">
            <a:spLocks/>
          </p:cNvSpPr>
          <p:nvPr/>
        </p:nvSpPr>
        <p:spPr>
          <a:xfrm>
            <a:off x="426000" y="1589685"/>
            <a:ext cx="4840944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# </a:t>
            </a:r>
            <a:r>
              <a:rPr lang="ko-KR" altLang="en-US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언제</a:t>
            </a:r>
            <a:r>
              <a:rPr lang="en-US" altLang="ko-KR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 </a:t>
            </a:r>
            <a:r>
              <a:rPr lang="ko-KR" altLang="en-US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어디서 사용했더라</a:t>
            </a:r>
            <a:r>
              <a:rPr lang="en-US" altLang="ko-KR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?</a:t>
            </a:r>
            <a:endParaRPr lang="en-US" altLang="ko-KR" sz="1400" dirty="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A441E13-26A1-3C3D-0254-C4531C72514D}"/>
              </a:ext>
            </a:extLst>
          </p:cNvPr>
          <p:cNvSpPr txBox="1">
            <a:spLocks/>
          </p:cNvSpPr>
          <p:nvPr/>
        </p:nvSpPr>
        <p:spPr>
          <a:xfrm>
            <a:off x="425999" y="1983605"/>
            <a:ext cx="11340000" cy="138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사용 기록을 남기고</a:t>
            </a:r>
            <a:endParaRPr lang="en-US" altLang="ko-KR" sz="3600" b="1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보여주자</a:t>
            </a:r>
            <a:endParaRPr lang="en-US" altLang="ko-KR" sz="36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742AF9D2-805E-E9BF-AA9E-323562A4D527}"/>
              </a:ext>
            </a:extLst>
          </p:cNvPr>
          <p:cNvSpPr txBox="1">
            <a:spLocks/>
          </p:cNvSpPr>
          <p:nvPr/>
        </p:nvSpPr>
        <p:spPr>
          <a:xfrm>
            <a:off x="425999" y="3682153"/>
            <a:ext cx="11339999" cy="227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언제</a:t>
            </a:r>
            <a:r>
              <a:rPr lang="en-US" altLang="ko-KR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 </a:t>
            </a: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어디서 사용했는지 기록을 남기고</a:t>
            </a: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사용자가 원할 때 보여준다</a:t>
            </a:r>
            <a:endParaRPr lang="en-US" altLang="ko-KR" sz="1400" spc="-20" dirty="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C8AA0CA5-E257-1BAD-D908-A426C5CBCBEB}"/>
              </a:ext>
            </a:extLst>
          </p:cNvPr>
          <p:cNvSpPr txBox="1">
            <a:spLocks/>
          </p:cNvSpPr>
          <p:nvPr/>
        </p:nvSpPr>
        <p:spPr>
          <a:xfrm>
            <a:off x="425998" y="5104440"/>
            <a:ext cx="11339999" cy="76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136525" indent="-136525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endParaRPr lang="en-US" altLang="ko-KR" sz="1400" spc="-2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3" name="그래픽 2" descr="목록 윤곽선">
            <a:extLst>
              <a:ext uri="{FF2B5EF4-FFF2-40B4-BE49-F238E27FC236}">
                <a16:creationId xmlns:a16="http://schemas.microsoft.com/office/drawing/2014/main" id="{D75AE0FC-AE01-4D1A-E154-13539AA9F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3133" y="2043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9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BE4CF5-8F9A-CD4E-E678-51AC7275ED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B9F0F18D-E2CB-D5F8-841C-A0EE4BD5030A}"/>
              </a:ext>
            </a:extLst>
          </p:cNvPr>
          <p:cNvSpPr txBox="1">
            <a:spLocks/>
          </p:cNvSpPr>
          <p:nvPr/>
        </p:nvSpPr>
        <p:spPr>
          <a:xfrm>
            <a:off x="392029" y="626504"/>
            <a:ext cx="8640960" cy="1464250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500" kern="1200" spc="-20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NanumBarunGothicOTF" charset="-127"/>
                <a:ea typeface="NanumBarunGothicOTF" charset="-127"/>
                <a:cs typeface="NanumBarunGothicOTF" charset="-127"/>
              </a:defRPr>
            </a:lvl1pPr>
          </a:lstStyle>
          <a:p>
            <a:r>
              <a:rPr lang="en-US" altLang="ko-KR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CHAPTER 3.</a:t>
            </a:r>
            <a:r>
              <a:rPr lang="ko-KR" altLang="en-US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endParaRPr lang="en-US" altLang="ko-KR" sz="4400" b="1" spc="-15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r>
              <a:rPr lang="ko-KR" altLang="en-US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우리 팀의 협업</a:t>
            </a:r>
            <a:endParaRPr lang="ko-KR" altLang="en-US" sz="4400" b="1" spc="-15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D82124B4-B732-C368-D35A-AC59EEC4A6DD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부제목 2">
            <a:extLst>
              <a:ext uri="{FF2B5EF4-FFF2-40B4-BE49-F238E27FC236}">
                <a16:creationId xmlns:a16="http://schemas.microsoft.com/office/drawing/2014/main" id="{9E8B8821-D7B6-F366-5C6B-9AE938249A11}"/>
              </a:ext>
            </a:extLst>
          </p:cNvPr>
          <p:cNvSpPr txBox="1">
            <a:spLocks/>
          </p:cNvSpPr>
          <p:nvPr/>
        </p:nvSpPr>
        <p:spPr>
          <a:xfrm>
            <a:off x="426000" y="3562943"/>
            <a:ext cx="10800000" cy="7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우리 팀의 프로젝트 진행 상황</a:t>
            </a:r>
            <a:endParaRPr lang="en-US" altLang="ko-KR" sz="1400" spc="-2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F975563F-12E2-92FD-73FC-E9CF05AF819C}"/>
              </a:ext>
            </a:extLst>
          </p:cNvPr>
          <p:cNvCxnSpPr>
            <a:cxnSpLocks/>
          </p:cNvCxnSpPr>
          <p:nvPr/>
        </p:nvCxnSpPr>
        <p:spPr>
          <a:xfrm>
            <a:off x="426000" y="3385456"/>
            <a:ext cx="113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0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>
                <a:latin typeface="Arial"/>
                <a:ea typeface="Arial"/>
                <a:cs typeface="Arial"/>
                <a:sym typeface="Arial"/>
              </a:rPr>
              <a:t>13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8BA9FC93-4BB4-A7D3-ACD8-3536BCA303D1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3.1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요구사항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(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아이디어 스케치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)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70DC4F30-2BE5-A8DF-1005-230DA5D0DEB1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id="{E6B9CD52-F7FA-E4C2-329D-084F8B262B15}"/>
              </a:ext>
            </a:extLst>
          </p:cNvPr>
          <p:cNvSpPr txBox="1">
            <a:spLocks/>
          </p:cNvSpPr>
          <p:nvPr/>
        </p:nvSpPr>
        <p:spPr>
          <a:xfrm>
            <a:off x="426000" y="1402259"/>
            <a:ext cx="3009927" cy="12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요구사항</a:t>
            </a:r>
            <a:endParaRPr lang="en-US" altLang="ko-KR" sz="2400" b="1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en-US" altLang="ko-KR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(</a:t>
            </a: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아이디어 스케치</a:t>
            </a:r>
            <a:r>
              <a:rPr lang="en-US" altLang="ko-KR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)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AAE31DFC-5253-9361-1EDE-EF91FAF289F0}"/>
              </a:ext>
            </a:extLst>
          </p:cNvPr>
          <p:cNvSpPr txBox="1">
            <a:spLocks/>
          </p:cNvSpPr>
          <p:nvPr/>
        </p:nvSpPr>
        <p:spPr>
          <a:xfrm>
            <a:off x="426000" y="2735895"/>
            <a:ext cx="3009927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만들고자 하는 기능을 글로 간단하게 작성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 </a:t>
            </a: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아이디어를 모아서 요구사항을 정리하는 단계</a:t>
            </a: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5" name="그림 4">
            <a:hlinkClick r:id="rId3"/>
            <a:extLst>
              <a:ext uri="{FF2B5EF4-FFF2-40B4-BE49-F238E27FC236}">
                <a16:creationId xmlns:a16="http://schemas.microsoft.com/office/drawing/2014/main" id="{7128632A-DB12-D41E-E7AB-3C61CD902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500" y="818924"/>
            <a:ext cx="7125317" cy="52201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>
                <a:latin typeface="Arial"/>
                <a:ea typeface="Arial"/>
                <a:cs typeface="Arial"/>
                <a:sym typeface="Arial"/>
              </a:rPr>
              <a:t>14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8BA9FC93-4BB4-A7D3-ACD8-3536BCA303D1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3.2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요구사항 명세서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70DC4F30-2BE5-A8DF-1005-230DA5D0DEB1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id="{E6B9CD52-F7FA-E4C2-329D-084F8B262B15}"/>
              </a:ext>
            </a:extLst>
          </p:cNvPr>
          <p:cNvSpPr txBox="1">
            <a:spLocks/>
          </p:cNvSpPr>
          <p:nvPr/>
        </p:nvSpPr>
        <p:spPr>
          <a:xfrm>
            <a:off x="426000" y="1402259"/>
            <a:ext cx="3009927" cy="12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요구사항 명세서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AAE31DFC-5253-9361-1EDE-EF91FAF289F0}"/>
              </a:ext>
            </a:extLst>
          </p:cNvPr>
          <p:cNvSpPr txBox="1">
            <a:spLocks/>
          </p:cNvSpPr>
          <p:nvPr/>
        </p:nvSpPr>
        <p:spPr>
          <a:xfrm>
            <a:off x="426000" y="2735895"/>
            <a:ext cx="3009927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아이디어 스캐치를 기반으로 요구사항 명세서 작성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indent="0">
              <a:lnSpc>
                <a:spcPct val="110000"/>
              </a:lnSpc>
            </a:pPr>
            <a:endParaRPr lang="en-US" altLang="ko-KR" sz="1400" spc="-2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기능적 요구사항과 기술 요구사항으로 구분하여 해야 할 일과 예상 작업 시간을 작성한다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3" name="그림 2">
            <a:hlinkClick r:id="rId3"/>
            <a:extLst>
              <a:ext uri="{FF2B5EF4-FFF2-40B4-BE49-F238E27FC236}">
                <a16:creationId xmlns:a16="http://schemas.microsoft.com/office/drawing/2014/main" id="{29BA8D82-FCCE-5675-44A8-D7FFA233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59" y="1711409"/>
            <a:ext cx="8593777" cy="37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>
                <a:latin typeface="Arial"/>
                <a:ea typeface="Arial"/>
                <a:cs typeface="Arial"/>
                <a:sym typeface="Arial"/>
              </a:rPr>
              <a:t>15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8BA9FC93-4BB4-A7D3-ACD8-3536BCA303D1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3.3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와이어프레임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70DC4F30-2BE5-A8DF-1005-230DA5D0DEB1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id="{E6B9CD52-F7FA-E4C2-329D-084F8B262B15}"/>
              </a:ext>
            </a:extLst>
          </p:cNvPr>
          <p:cNvSpPr txBox="1">
            <a:spLocks/>
          </p:cNvSpPr>
          <p:nvPr/>
        </p:nvSpPr>
        <p:spPr>
          <a:xfrm>
            <a:off x="426000" y="1402259"/>
            <a:ext cx="3009927" cy="12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와이어프레임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AAE31DFC-5253-9361-1EDE-EF91FAF289F0}"/>
              </a:ext>
            </a:extLst>
          </p:cNvPr>
          <p:cNvSpPr txBox="1">
            <a:spLocks/>
          </p:cNvSpPr>
          <p:nvPr/>
        </p:nvSpPr>
        <p:spPr>
          <a:xfrm>
            <a:off x="426000" y="2735895"/>
            <a:ext cx="3009927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요구사항 명세서를 기반으로 화면의 이동을 정리하기 위한 와이어프레임을 작성한다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B3EA97-2663-A364-A84B-9898E14DC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86" y="1683869"/>
            <a:ext cx="6896698" cy="34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>
                <a:latin typeface="Arial"/>
                <a:ea typeface="Arial"/>
                <a:cs typeface="Arial"/>
                <a:sym typeface="Arial"/>
              </a:rPr>
              <a:t>16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8BA9FC93-4BB4-A7D3-ACD8-3536BCA303D1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3.4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디자인 및 플로우 정리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70DC4F30-2BE5-A8DF-1005-230DA5D0DEB1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id="{E6B9CD52-F7FA-E4C2-329D-084F8B262B15}"/>
              </a:ext>
            </a:extLst>
          </p:cNvPr>
          <p:cNvSpPr txBox="1">
            <a:spLocks/>
          </p:cNvSpPr>
          <p:nvPr/>
        </p:nvSpPr>
        <p:spPr>
          <a:xfrm>
            <a:off x="426000" y="1402259"/>
            <a:ext cx="3009927" cy="12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디자인 및 플로우 정리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AAE31DFC-5253-9361-1EDE-EF91FAF289F0}"/>
              </a:ext>
            </a:extLst>
          </p:cNvPr>
          <p:cNvSpPr txBox="1">
            <a:spLocks/>
          </p:cNvSpPr>
          <p:nvPr/>
        </p:nvSpPr>
        <p:spPr>
          <a:xfrm>
            <a:off x="426000" y="2735895"/>
            <a:ext cx="3009927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요구사항과 와이어프레임을 기반으로 디자인을 완성하고 화면 간 이동을 정리한다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6" name="그림 5">
            <a:hlinkClick r:id="rId3"/>
            <a:extLst>
              <a:ext uri="{FF2B5EF4-FFF2-40B4-BE49-F238E27FC236}">
                <a16:creationId xmlns:a16="http://schemas.microsoft.com/office/drawing/2014/main" id="{5BC65BD9-92A3-C21D-ACAC-A6921199E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36" y="1015680"/>
            <a:ext cx="7086164" cy="48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5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BE4CF5-8F9A-CD4E-E678-51AC7275ED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B9F0F18D-E2CB-D5F8-841C-A0EE4BD5030A}"/>
              </a:ext>
            </a:extLst>
          </p:cNvPr>
          <p:cNvSpPr txBox="1">
            <a:spLocks/>
          </p:cNvSpPr>
          <p:nvPr/>
        </p:nvSpPr>
        <p:spPr>
          <a:xfrm>
            <a:off x="392029" y="626504"/>
            <a:ext cx="8640960" cy="1464250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500" kern="1200" spc="-20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NanumBarunGothicOTF" charset="-127"/>
                <a:ea typeface="NanumBarunGothicOTF" charset="-127"/>
                <a:cs typeface="NanumBarunGothicOTF" charset="-127"/>
              </a:defRPr>
            </a:lvl1pPr>
          </a:lstStyle>
          <a:p>
            <a:r>
              <a:rPr lang="en-US" altLang="ko-KR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CHAPTER 4.</a:t>
            </a:r>
            <a:r>
              <a:rPr lang="ko-KR" altLang="en-US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endParaRPr lang="en-US" altLang="ko-KR" sz="4400" b="1" spc="-15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r>
              <a:rPr lang="ko-KR" altLang="en-US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도전 과제</a:t>
            </a:r>
            <a:endParaRPr lang="ko-KR" altLang="en-US" sz="4400" b="1" spc="-15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D82124B4-B732-C368-D35A-AC59EEC4A6DD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부제목 2">
            <a:extLst>
              <a:ext uri="{FF2B5EF4-FFF2-40B4-BE49-F238E27FC236}">
                <a16:creationId xmlns:a16="http://schemas.microsoft.com/office/drawing/2014/main" id="{9E8B8821-D7B6-F366-5C6B-9AE938249A11}"/>
              </a:ext>
            </a:extLst>
          </p:cNvPr>
          <p:cNvSpPr txBox="1">
            <a:spLocks/>
          </p:cNvSpPr>
          <p:nvPr/>
        </p:nvSpPr>
        <p:spPr>
          <a:xfrm>
            <a:off x="426000" y="3562943"/>
            <a:ext cx="10800000" cy="7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프로젝트 진행 중이나 추후에 도전할 만한 내용들</a:t>
            </a:r>
            <a:endParaRPr lang="en-US" altLang="ko-KR" sz="1400" spc="-2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F975563F-12E2-92FD-73FC-E9CF05AF819C}"/>
              </a:ext>
            </a:extLst>
          </p:cNvPr>
          <p:cNvCxnSpPr>
            <a:cxnSpLocks/>
          </p:cNvCxnSpPr>
          <p:nvPr/>
        </p:nvCxnSpPr>
        <p:spPr>
          <a:xfrm>
            <a:off x="426000" y="3385456"/>
            <a:ext cx="113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57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/>
              <a:t>18</a:t>
            </a:fld>
            <a:endParaRPr sz="800"/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5C966C84-A3D1-A8DA-72BE-A6FA352E4EE7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4.1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 파싱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9" name="직선 연결선[R] 18">
            <a:extLst>
              <a:ext uri="{FF2B5EF4-FFF2-40B4-BE49-F238E27FC236}">
                <a16:creationId xmlns:a16="http://schemas.microsoft.com/office/drawing/2014/main" id="{1F199CAC-3933-A6BE-A9CA-D383D88240FA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부제목 2">
            <a:extLst>
              <a:ext uri="{FF2B5EF4-FFF2-40B4-BE49-F238E27FC236}">
                <a16:creationId xmlns:a16="http://schemas.microsoft.com/office/drawing/2014/main" id="{0BFE272A-12A0-2FEC-8C84-0A2FB91B35EB}"/>
              </a:ext>
            </a:extLst>
          </p:cNvPr>
          <p:cNvSpPr txBox="1">
            <a:spLocks/>
          </p:cNvSpPr>
          <p:nvPr/>
        </p:nvSpPr>
        <p:spPr>
          <a:xfrm>
            <a:off x="425999" y="1144075"/>
            <a:ext cx="11340000" cy="131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 algn="ctr">
              <a:lnSpc>
                <a:spcPct val="110000"/>
              </a:lnSpc>
            </a:pPr>
            <a:r>
              <a:rPr lang="ko-KR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기프티콘 파싱</a:t>
            </a:r>
            <a:endParaRPr lang="en-US" altLang="ko-KR" sz="3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 algn="ctr">
              <a:lnSpc>
                <a:spcPct val="110000"/>
              </a:lnSpc>
            </a:pPr>
            <a:endParaRPr lang="en-US" altLang="ko-KR" sz="3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68BCBA-2BE1-43A8-7ED3-93721A15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05" y="1807419"/>
            <a:ext cx="2235448" cy="447089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9CB16C8-C1B7-2CF0-5912-0036BEABC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833" y="1842865"/>
            <a:ext cx="2431915" cy="41838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3F77CDB-4918-360C-959E-9980A2213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01" y="1336019"/>
            <a:ext cx="2872664" cy="50505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5112760-C1D6-68C4-AB05-1B332A334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548" y="2912081"/>
            <a:ext cx="1843052" cy="37444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D1A6492-996C-B917-EE94-EAD4E9E14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980" y="1340803"/>
            <a:ext cx="1917420" cy="19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/>
              <a:t>19</a:t>
            </a:fld>
            <a:endParaRPr sz="800"/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5C966C84-A3D1-A8DA-72BE-A6FA352E4EE7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4.2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근처에서 사용할 수 있는 기프티콘 추천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9" name="직선 연결선[R] 18">
            <a:extLst>
              <a:ext uri="{FF2B5EF4-FFF2-40B4-BE49-F238E27FC236}">
                <a16:creationId xmlns:a16="http://schemas.microsoft.com/office/drawing/2014/main" id="{1F199CAC-3933-A6BE-A9CA-D383D88240FA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부제목 2">
            <a:extLst>
              <a:ext uri="{FF2B5EF4-FFF2-40B4-BE49-F238E27FC236}">
                <a16:creationId xmlns:a16="http://schemas.microsoft.com/office/drawing/2014/main" id="{0BFE272A-12A0-2FEC-8C84-0A2FB91B35EB}"/>
              </a:ext>
            </a:extLst>
          </p:cNvPr>
          <p:cNvSpPr txBox="1">
            <a:spLocks/>
          </p:cNvSpPr>
          <p:nvPr/>
        </p:nvSpPr>
        <p:spPr>
          <a:xfrm>
            <a:off x="425999" y="1144075"/>
            <a:ext cx="11340000" cy="131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 algn="ctr">
              <a:lnSpc>
                <a:spcPct val="110000"/>
              </a:lnSpc>
            </a:pPr>
            <a:r>
              <a:rPr lang="ko-KR" altLang="en-US" sz="3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근처에서 사용할 수 있는 기프티콘 추천</a:t>
            </a:r>
            <a:endParaRPr lang="en-US" altLang="ko-KR" sz="3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17FFCAF-4AE3-4255-C344-CC7D99AC5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90" y="2020182"/>
            <a:ext cx="3036417" cy="4366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E592C-63ED-5EF7-6DCC-C7B5EB51EB6A}"/>
              </a:ext>
            </a:extLst>
          </p:cNvPr>
          <p:cNvSpPr txBox="1"/>
          <p:nvPr/>
        </p:nvSpPr>
        <p:spPr>
          <a:xfrm>
            <a:off x="8171894" y="1799697"/>
            <a:ext cx="3036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+ API </a:t>
            </a:r>
            <a:r>
              <a:rPr lang="ko-KR" altLang="en-US"/>
              <a:t>요청 최소화</a:t>
            </a:r>
          </a:p>
        </p:txBody>
      </p:sp>
    </p:spTree>
    <p:extLst>
      <p:ext uri="{BB962C8B-B14F-4D97-AF65-F5344CB8AC3E}">
        <p14:creationId xmlns:p14="http://schemas.microsoft.com/office/powerpoint/2010/main" val="367277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534364" y="1881081"/>
            <a:ext cx="4561636" cy="396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4FFC"/>
              </a:buClr>
              <a:buSzPts val="2500"/>
              <a:buNone/>
            </a:pPr>
            <a:endParaRPr lang="en-US" altLang="ko-KR" sz="200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4FFC"/>
              </a:buClr>
              <a:buSzPts val="2500"/>
              <a:buNone/>
            </a:pPr>
            <a:r>
              <a:rPr lang="en-US" altLang="ko-KR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1. </a:t>
            </a:r>
            <a:r>
              <a:rPr lang="ko-KR" altLang="en-US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기존의 문제점</a:t>
            </a:r>
          </a:p>
          <a:p>
            <a:pPr marL="457200" lvl="1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1.1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우리는 기프티콘을 왜 잊어버릴까</a:t>
            </a:r>
          </a:p>
          <a:p>
            <a:pPr marL="457200" lvl="1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1.2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기존에 아쉬운 부분</a:t>
            </a:r>
            <a:endParaRPr sz="1600" dirty="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742950" lvl="1" indent="-1968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</a:pPr>
            <a:endParaRPr sz="1400" dirty="0">
              <a:solidFill>
                <a:srgbClr val="02D5BB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altLang="ko-KR" sz="200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ko-KR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 </a:t>
            </a:r>
            <a:r>
              <a:rPr lang="en-US" altLang="ko-KR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BEEP </a:t>
            </a:r>
            <a:r>
              <a:rPr lang="ko-KR" altLang="en-US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의 해결 방법</a:t>
            </a:r>
            <a:endParaRPr lang="en-US" altLang="ko-KR" sz="200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2.1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하나의 앱에서 관리하자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2.2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잊어버리기 전에 알려주자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altLang="ko-KR" sz="160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2.3 </a:t>
            </a:r>
            <a:r>
              <a:rPr lang="ko-KR" altLang="en-US" sz="160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근처에서 사용할 수 있는 기프티콘을 알려주자</a:t>
            </a:r>
            <a:endParaRPr lang="en-US" altLang="ko-KR" sz="160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altLang="ko-KR" sz="160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2.4 </a:t>
            </a:r>
            <a:r>
              <a:rPr lang="ko-KR" altLang="en-US" sz="160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지문으로 보안 인식 후에 삡</a:t>
            </a:r>
            <a:r>
              <a:rPr lang="en-US" altLang="ko-KR" sz="160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!</a:t>
            </a:r>
          </a:p>
          <a:p>
            <a:pPr marL="457200" lvl="1" indent="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altLang="ko-KR" sz="160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2.5 </a:t>
            </a:r>
            <a:r>
              <a:rPr lang="ko-KR" altLang="en-US" sz="160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사용 기록을 남기고 보여주자</a:t>
            </a:r>
            <a:endParaRPr lang="en-US" altLang="ko-KR" sz="200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lvl="0" indent="0">
              <a:lnSpc>
                <a:spcPct val="110000"/>
              </a:lnSpc>
              <a:buNone/>
            </a:pPr>
            <a:endParaRPr sz="1400" dirty="0">
              <a:solidFill>
                <a:srgbClr val="02D5BB"/>
              </a:solidFill>
              <a:latin typeface="NanumSquare" panose="020B0600000101010101" pitchFamily="34" charset="-127"/>
              <a:ea typeface="NanumSquare" panose="020B0600000101010101" pitchFamily="34" charset="-127"/>
              <a:sym typeface="Arial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/>
              <a:t>2</a:t>
            </a:fld>
            <a:endParaRPr sz="800"/>
          </a:p>
        </p:txBody>
      </p:sp>
      <p:cxnSp>
        <p:nvCxnSpPr>
          <p:cNvPr id="4" name="직선 연결선[R] 3">
            <a:extLst>
              <a:ext uri="{FF2B5EF4-FFF2-40B4-BE49-F238E27FC236}">
                <a16:creationId xmlns:a16="http://schemas.microsoft.com/office/drawing/2014/main" id="{C6768ECD-1A75-7B97-8B9E-578339584075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73;p11">
            <a:extLst>
              <a:ext uri="{FF2B5EF4-FFF2-40B4-BE49-F238E27FC236}">
                <a16:creationId xmlns:a16="http://schemas.microsoft.com/office/drawing/2014/main" id="{521152E4-B7ED-1720-C793-86FFEFD95095}"/>
              </a:ext>
            </a:extLst>
          </p:cNvPr>
          <p:cNvSpPr txBox="1">
            <a:spLocks/>
          </p:cNvSpPr>
          <p:nvPr/>
        </p:nvSpPr>
        <p:spPr>
          <a:xfrm>
            <a:off x="7301900" y="2095703"/>
            <a:ext cx="4561636" cy="420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F4FFC"/>
              </a:buClr>
              <a:buSzPts val="2500"/>
              <a:buFont typeface="Arial"/>
              <a:buChar char="•"/>
              <a:defRPr sz="2500" b="1" i="0" u="none" strike="noStrike" cap="none">
                <a:solidFill>
                  <a:schemeClr val="tx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algun Gothic"/>
              <a:buAutoNum type="arabicParenR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ko-KR" altLang="ko-KR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3. </a:t>
            </a:r>
            <a:r>
              <a:rPr lang="ko-KR" altLang="en-US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우리 팀의 협업</a:t>
            </a:r>
            <a:endParaRPr lang="en-US" altLang="ko-KR" sz="200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ko-KR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3.1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요구사항 </a:t>
            </a: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(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아이디어 스케치</a:t>
            </a: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3.2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요구사항 명세서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3.3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와이어프레임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3.4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디자인 및</a:t>
            </a: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플로우 정리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en-US" altLang="ko-KR" sz="200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4</a:t>
            </a:r>
            <a:r>
              <a:rPr lang="ko-KR" altLang="ko-KR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 </a:t>
            </a:r>
            <a:r>
              <a:rPr lang="ko-KR" altLang="en-US" sz="20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도전 과제</a:t>
            </a:r>
            <a:endParaRPr lang="en-US" altLang="ko-KR" sz="200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4.1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기프티콘 파싱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4.2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근처에서 사용할 수 있는 기프티콘 추천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4.3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기타 도전 과제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ko-KR" sz="1600">
                <a:latin typeface="NanumSquare" panose="020B0600000101010101" pitchFamily="34" charset="-127"/>
                <a:ea typeface="NanumSquare" panose="020B0600000101010101" pitchFamily="34" charset="-127"/>
              </a:rPr>
              <a:t>4.4 </a:t>
            </a:r>
            <a:r>
              <a:rPr lang="ko-KR" altLang="en-US" sz="1600">
                <a:latin typeface="NanumSquare" panose="020B0600000101010101" pitchFamily="34" charset="-127"/>
                <a:ea typeface="NanumSquare" panose="020B0600000101010101" pitchFamily="34" charset="-127"/>
              </a:rPr>
              <a:t>팀 목표</a:t>
            </a:r>
            <a:endParaRPr lang="en-US" altLang="ko-KR" sz="1600"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ko-KR" altLang="en-US" sz="1400" dirty="0">
              <a:solidFill>
                <a:srgbClr val="02D5BB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B45CE-C881-2630-B8A1-669F03021F5E}"/>
              </a:ext>
            </a:extLst>
          </p:cNvPr>
          <p:cNvSpPr txBox="1"/>
          <p:nvPr/>
        </p:nvSpPr>
        <p:spPr>
          <a:xfrm>
            <a:off x="3047011" y="806680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b="1" spc="-150">
                <a:solidFill>
                  <a:srgbClr val="005CFD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목      차</a:t>
            </a:r>
            <a:endParaRPr lang="ko-KR" alt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>
                <a:latin typeface="Arial"/>
                <a:ea typeface="Arial"/>
                <a:cs typeface="Arial"/>
                <a:sym typeface="Arial"/>
              </a:rPr>
              <a:t>20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8BA9FC93-4BB4-A7D3-ACD8-3536BCA303D1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4.3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기타 도전 과제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70DC4F30-2BE5-A8DF-1005-230DA5D0DEB1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id="{E6B9CD52-F7FA-E4C2-329D-084F8B262B15}"/>
              </a:ext>
            </a:extLst>
          </p:cNvPr>
          <p:cNvSpPr txBox="1">
            <a:spLocks/>
          </p:cNvSpPr>
          <p:nvPr/>
        </p:nvSpPr>
        <p:spPr>
          <a:xfrm>
            <a:off x="426000" y="1402259"/>
            <a:ext cx="3009927" cy="12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기타 도전 과제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AAE31DFC-5253-9361-1EDE-EF91FAF289F0}"/>
              </a:ext>
            </a:extLst>
          </p:cNvPr>
          <p:cNvSpPr txBox="1">
            <a:spLocks/>
          </p:cNvSpPr>
          <p:nvPr/>
        </p:nvSpPr>
        <p:spPr>
          <a:xfrm>
            <a:off x="3086073" y="1402259"/>
            <a:ext cx="6283558" cy="465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altLang="ko-KR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Clean Architecture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altLang="ko-KR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Firebase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바코드 생성 및 인식</a:t>
            </a: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캘린더 지원</a:t>
            </a: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위젯 지원</a:t>
            </a: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딥링크로 공유</a:t>
            </a: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태블릿 모드 지원</a:t>
            </a: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altLang="ko-KR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PIN </a:t>
            </a:r>
            <a:r>
              <a:rPr lang="ko-KR" altLang="en-US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찾기</a:t>
            </a: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US" altLang="ko-KR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SNS </a:t>
            </a:r>
            <a:r>
              <a:rPr lang="ko-KR" altLang="en-US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로그인</a:t>
            </a: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2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등등</a:t>
            </a: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2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00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>
                <a:latin typeface="Arial"/>
                <a:ea typeface="Arial"/>
                <a:cs typeface="Arial"/>
                <a:sym typeface="Arial"/>
              </a:rPr>
              <a:t>21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8BA9FC93-4BB4-A7D3-ACD8-3536BCA303D1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4.4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팀 목표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70DC4F30-2BE5-A8DF-1005-230DA5D0DEB1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id="{E6B9CD52-F7FA-E4C2-329D-084F8B262B15}"/>
              </a:ext>
            </a:extLst>
          </p:cNvPr>
          <p:cNvSpPr txBox="1">
            <a:spLocks/>
          </p:cNvSpPr>
          <p:nvPr/>
        </p:nvSpPr>
        <p:spPr>
          <a:xfrm>
            <a:off x="426000" y="1402259"/>
            <a:ext cx="3009927" cy="12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팀 목표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pic>
        <p:nvPicPr>
          <p:cNvPr id="3" name="그림 2">
            <a:hlinkClick r:id="rId3"/>
            <a:extLst>
              <a:ext uri="{FF2B5EF4-FFF2-40B4-BE49-F238E27FC236}">
                <a16:creationId xmlns:a16="http://schemas.microsoft.com/office/drawing/2014/main" id="{8A8658EC-1DB5-F480-BE71-F9C6B4709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572" y="925280"/>
            <a:ext cx="8190966" cy="52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1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352584" y="6304236"/>
            <a:ext cx="510952" cy="35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>
                <a:latin typeface="Arial"/>
                <a:ea typeface="Arial"/>
                <a:cs typeface="Arial"/>
                <a:sym typeface="Arial"/>
              </a:rPr>
              <a:t>22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8BA9FC93-4BB4-A7D3-ACD8-3536BCA303D1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4.4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팀 목표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70DC4F30-2BE5-A8DF-1005-230DA5D0DEB1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부제목 2">
            <a:extLst>
              <a:ext uri="{FF2B5EF4-FFF2-40B4-BE49-F238E27FC236}">
                <a16:creationId xmlns:a16="http://schemas.microsoft.com/office/drawing/2014/main" id="{E6B9CD52-F7FA-E4C2-329D-084F8B262B15}"/>
              </a:ext>
            </a:extLst>
          </p:cNvPr>
          <p:cNvSpPr txBox="1">
            <a:spLocks/>
          </p:cNvSpPr>
          <p:nvPr/>
        </p:nvSpPr>
        <p:spPr>
          <a:xfrm>
            <a:off x="426000" y="1402259"/>
            <a:ext cx="3009927" cy="12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BEEP </a:t>
            </a: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의</a:t>
            </a:r>
            <a:endParaRPr lang="en-US" altLang="ko-KR" sz="2400" b="1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학습 방법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30CF6E-83DB-56F4-7490-1E433EB3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62" y="953686"/>
            <a:ext cx="3539081" cy="268481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2B4A82B-BB7A-B814-BFC5-74A8090EA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281" y="884353"/>
            <a:ext cx="3855303" cy="21729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E4A988B-C9C4-7F3C-1AF1-1451F2F68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0" y="3700622"/>
            <a:ext cx="6927180" cy="25453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C179657-8D7A-0FA0-14EE-58A568F39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7179" y="3016413"/>
            <a:ext cx="4747683" cy="31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FBE7AEF6-457D-A55C-B35A-313756DF3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6505"/>
              </p:ext>
            </p:extLst>
          </p:nvPr>
        </p:nvGraphicFramePr>
        <p:xfrm>
          <a:off x="3896426" y="3054861"/>
          <a:ext cx="8128000" cy="351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3096">
                  <a:extLst>
                    <a:ext uri="{9D8B030D-6E8A-4147-A177-3AD203B41FA5}">
                      <a16:colId xmlns:a16="http://schemas.microsoft.com/office/drawing/2014/main" val="3198133593"/>
                    </a:ext>
                  </a:extLst>
                </a:gridCol>
                <a:gridCol w="6644904">
                  <a:extLst>
                    <a:ext uri="{9D8B030D-6E8A-4147-A177-3AD203B41FA5}">
                      <a16:colId xmlns:a16="http://schemas.microsoft.com/office/drawing/2014/main" val="1784130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/>
                        <a:t>Wiki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>
                          <a:hlinkClick r:id="rId3"/>
                        </a:rPr>
                        <a:t>https://github.com/boostcampwm-2022/android04-BEEP/wiki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2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/>
                        <a:t>요구사항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>
                          <a:hlinkClick r:id="rId4"/>
                        </a:rPr>
                        <a:t>https://github.com/boostcampwm-2022/android04-BEEP/wiki/%F0%9F%A7%BE-%EC%9A%94%EA%B5%AC%EC%82%AC%ED%95%AD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29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/>
                        <a:t>요구사항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>
                          <a:hlinkClick r:id="rId5"/>
                        </a:rPr>
                        <a:t>https://docs.google.com/spreadsheets/d/1W4RHpsRxfoO-nNTMFIKcoCEuSRSBP-RDlsQeBKqIONc/edit?userstoinvite=audxo112@gmail.com&amp;actionButton=1#gid=1368182692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/>
                        <a:t>디자인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>
                          <a:hlinkClick r:id="rId6"/>
                        </a:rPr>
                        <a:t>https://www.figma.com/file/osxrfSndIx2Gz02SimWT0F/BEEP?node-id=72%3A81&amp;t=UQ3ltrEUJY4WIjyk-0</a:t>
                      </a:r>
                      <a:endParaRPr lang="ko-KR" altLang="en-US"/>
                    </a:p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949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/>
                        <a:t>Present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>
                          <a:hlinkClick r:id="rId7"/>
                        </a:rPr>
                        <a:t>https://www.figma.com/proto/osxrfSndIx2Gz02SimWT0F/BEEP?node-id=72%3A81&amp;scaling=scale-down&amp;page-id=72%3A81&amp;starting-point-node-id=72%3A129</a:t>
                      </a:r>
                      <a:endParaRPr lang="en-US" altLang="ko-KR"/>
                    </a:p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5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BE4CF5-8F9A-CD4E-E678-51AC7275ED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B9F0F18D-E2CB-D5F8-841C-A0EE4BD5030A}"/>
              </a:ext>
            </a:extLst>
          </p:cNvPr>
          <p:cNvSpPr txBox="1">
            <a:spLocks/>
          </p:cNvSpPr>
          <p:nvPr/>
        </p:nvSpPr>
        <p:spPr>
          <a:xfrm>
            <a:off x="392029" y="626504"/>
            <a:ext cx="8640960" cy="1464250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500" kern="1200" spc="-20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NanumBarunGothicOTF" charset="-127"/>
                <a:ea typeface="NanumBarunGothicOTF" charset="-127"/>
                <a:cs typeface="NanumBarunGothicOTF" charset="-127"/>
              </a:defRPr>
            </a:lvl1pPr>
          </a:lstStyle>
          <a:p>
            <a:r>
              <a:rPr lang="en-US" altLang="ko-KR" sz="4400" b="1" spc="-150" dirty="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CHAPTER 1.</a:t>
            </a:r>
            <a:r>
              <a:rPr lang="ko-KR" altLang="en-US" sz="4400" b="1" spc="-150" dirty="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endParaRPr lang="en-US" altLang="ko-KR" sz="4400" b="1" spc="-15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r>
              <a:rPr lang="ko-KR" altLang="en-US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우리는 기프티콘을 왜 잊어버릴까</a:t>
            </a:r>
            <a:endParaRPr lang="ko-KR" altLang="en-US" sz="4400" b="1" spc="-15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D82124B4-B732-C368-D35A-AC59EEC4A6DD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부제목 2">
            <a:extLst>
              <a:ext uri="{FF2B5EF4-FFF2-40B4-BE49-F238E27FC236}">
                <a16:creationId xmlns:a16="http://schemas.microsoft.com/office/drawing/2014/main" id="{9E8B8821-D7B6-F366-5C6B-9AE938249A11}"/>
              </a:ext>
            </a:extLst>
          </p:cNvPr>
          <p:cNvSpPr txBox="1">
            <a:spLocks/>
          </p:cNvSpPr>
          <p:nvPr/>
        </p:nvSpPr>
        <p:spPr>
          <a:xfrm>
            <a:off x="426000" y="3562943"/>
            <a:ext cx="10800000" cy="7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잊어버려서 환불하거나 쓰지 못하는</a:t>
            </a:r>
            <a:endParaRPr lang="en-US" altLang="ko-KR" sz="1400" spc="-20">
              <a:solidFill>
                <a:schemeClr val="bg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이유에 대해서 생각해보자</a:t>
            </a:r>
            <a:endParaRPr lang="en-US" altLang="ko-KR" sz="1400" spc="-2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F975563F-12E2-92FD-73FC-E9CF05AF819C}"/>
              </a:ext>
            </a:extLst>
          </p:cNvPr>
          <p:cNvCxnSpPr>
            <a:cxnSpLocks/>
          </p:cNvCxnSpPr>
          <p:nvPr/>
        </p:nvCxnSpPr>
        <p:spPr>
          <a:xfrm>
            <a:off x="426000" y="3385456"/>
            <a:ext cx="113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B24BD-BDCE-B644-9576-3293E29BF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 smtClean="0"/>
              <a:t>4</a:t>
            </a:fld>
            <a:endParaRPr lang="ko-KR" altLang="en-US" sz="80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04A3730-24EC-26FC-0BB0-C6F69119175E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1.1 </a:t>
            </a:r>
            <a:r>
              <a:rPr lang="ko-KR" altLang="en-US" sz="1400">
                <a:latin typeface="NanumSquare" panose="020B0600000101010101" pitchFamily="34" charset="-127"/>
                <a:ea typeface="NanumSquare" panose="020B0600000101010101" pitchFamily="34" charset="-127"/>
              </a:rPr>
              <a:t>우리는 기프티콘을 왜 잊어버릴까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3E0BD80C-88A5-C4BC-C6BE-34915AA56375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7291FC46-223C-CB77-639E-D6B8A9B0E0BA}"/>
              </a:ext>
            </a:extLst>
          </p:cNvPr>
          <p:cNvSpPr txBox="1">
            <a:spLocks/>
          </p:cNvSpPr>
          <p:nvPr/>
        </p:nvSpPr>
        <p:spPr>
          <a:xfrm>
            <a:off x="426000" y="2326971"/>
            <a:ext cx="695229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 dirty="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01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DA0DEA2F-80BC-C666-9E07-B1BEAA9BBAD2}"/>
              </a:ext>
            </a:extLst>
          </p:cNvPr>
          <p:cNvSpPr txBox="1">
            <a:spLocks/>
          </p:cNvSpPr>
          <p:nvPr/>
        </p:nvSpPr>
        <p:spPr>
          <a:xfrm>
            <a:off x="4366626" y="2326971"/>
            <a:ext cx="695229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 dirty="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02</a:t>
            </a: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3CEE535B-6EA9-1549-F008-29132E6144A6}"/>
              </a:ext>
            </a:extLst>
          </p:cNvPr>
          <p:cNvSpPr txBox="1">
            <a:spLocks/>
          </p:cNvSpPr>
          <p:nvPr/>
        </p:nvSpPr>
        <p:spPr>
          <a:xfrm>
            <a:off x="8307252" y="2326971"/>
            <a:ext cx="695229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 dirty="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03</a:t>
            </a: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A441E13-26A1-3C3D-0254-C4531C72514D}"/>
              </a:ext>
            </a:extLst>
          </p:cNvPr>
          <p:cNvSpPr txBox="1">
            <a:spLocks/>
          </p:cNvSpPr>
          <p:nvPr/>
        </p:nvSpPr>
        <p:spPr>
          <a:xfrm>
            <a:off x="426000" y="2707970"/>
            <a:ext cx="3525514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기프티콘을 받는 곳이 다양해서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742AF9D2-805E-E9BF-AA9E-323562A4D527}"/>
              </a:ext>
            </a:extLst>
          </p:cNvPr>
          <p:cNvSpPr txBox="1">
            <a:spLocks/>
          </p:cNvSpPr>
          <p:nvPr/>
        </p:nvSpPr>
        <p:spPr>
          <a:xfrm>
            <a:off x="426000" y="3682153"/>
            <a:ext cx="3525514" cy="138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받은 기프티콘이 분산되어서 관리하기 어렵다</a:t>
            </a:r>
            <a:endParaRPr lang="en-US" altLang="ko-KR" sz="1400" spc="-2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US" altLang="ko-KR" sz="1400" spc="-2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카카오톡 선물하기</a:t>
            </a:r>
            <a:endParaRPr lang="en-US" altLang="ko-KR" sz="1400" spc="-2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이벤트 당첨</a:t>
            </a:r>
            <a:endParaRPr lang="en-US" altLang="ko-KR" sz="1400" spc="-2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통신사 기프티콘</a:t>
            </a:r>
            <a:endParaRPr lang="en-US" altLang="ko-KR" sz="1400" spc="-2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기타 등등</a:t>
            </a: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28B6B3C0-557C-30A0-9979-FB3F09BC6072}"/>
              </a:ext>
            </a:extLst>
          </p:cNvPr>
          <p:cNvSpPr txBox="1">
            <a:spLocks/>
          </p:cNvSpPr>
          <p:nvPr/>
        </p:nvSpPr>
        <p:spPr>
          <a:xfrm>
            <a:off x="4366626" y="2707970"/>
            <a:ext cx="3525514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사용 기한을 놓쳐서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AEC2C12F-7580-A9B8-7222-9C7531B7B146}"/>
              </a:ext>
            </a:extLst>
          </p:cNvPr>
          <p:cNvSpPr txBox="1">
            <a:spLocks/>
          </p:cNvSpPr>
          <p:nvPr/>
        </p:nvSpPr>
        <p:spPr>
          <a:xfrm>
            <a:off x="4366626" y="3682153"/>
            <a:ext cx="3525514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문자 메시지 등으로 받은 기프티콘은 그대로 잊혀져서 사용 기한을 놓치기 쉽다</a:t>
            </a: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48326AFC-350F-995B-7B89-B8495903A33B}"/>
              </a:ext>
            </a:extLst>
          </p:cNvPr>
          <p:cNvSpPr txBox="1">
            <a:spLocks/>
          </p:cNvSpPr>
          <p:nvPr/>
        </p:nvSpPr>
        <p:spPr>
          <a:xfrm>
            <a:off x="8307252" y="2707970"/>
            <a:ext cx="3525514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근처에서 사용처를 찾기 힘들어서</a:t>
            </a:r>
            <a:endParaRPr lang="en-US" altLang="ko-KR" sz="2000" b="1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67992825-748E-5927-DD8F-E51B8684AAFD}"/>
              </a:ext>
            </a:extLst>
          </p:cNvPr>
          <p:cNvSpPr txBox="1">
            <a:spLocks/>
          </p:cNvSpPr>
          <p:nvPr/>
        </p:nvSpPr>
        <p:spPr>
          <a:xfrm>
            <a:off x="8307252" y="3682153"/>
            <a:ext cx="3525514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사용처가 근처에 많이 없거나</a:t>
            </a:r>
            <a:endParaRPr lang="en-US" altLang="ko-KR" sz="1400" spc="-2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기프티콘이 많아서 사용처를 찾기 힘들다 </a:t>
            </a: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541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B24BD-BDCE-B644-9576-3293E29BF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 smtClean="0"/>
              <a:t>5</a:t>
            </a:fld>
            <a:endParaRPr lang="ko-KR" altLang="en-US" sz="80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04A3730-24EC-26FC-0BB0-C6F69119175E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1.2 </a:t>
            </a:r>
            <a:r>
              <a:rPr lang="ko-KR" altLang="en-US" sz="1400">
                <a:latin typeface="NanumSquare" panose="020B0600000101010101" pitchFamily="34" charset="-127"/>
                <a:ea typeface="NanumSquare" panose="020B0600000101010101" pitchFamily="34" charset="-127"/>
              </a:rPr>
              <a:t>기존에 아쉬운 부분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3E0BD80C-88A5-C4BC-C6BE-34915AA56375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7291FC46-223C-CB77-639E-D6B8A9B0E0BA}"/>
              </a:ext>
            </a:extLst>
          </p:cNvPr>
          <p:cNvSpPr txBox="1">
            <a:spLocks/>
          </p:cNvSpPr>
          <p:nvPr/>
        </p:nvSpPr>
        <p:spPr>
          <a:xfrm>
            <a:off x="936640" y="2326971"/>
            <a:ext cx="695229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 dirty="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01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DA0DEA2F-80BC-C666-9E07-B1BEAA9BBAD2}"/>
              </a:ext>
            </a:extLst>
          </p:cNvPr>
          <p:cNvSpPr txBox="1">
            <a:spLocks/>
          </p:cNvSpPr>
          <p:nvPr/>
        </p:nvSpPr>
        <p:spPr>
          <a:xfrm>
            <a:off x="6486147" y="2326971"/>
            <a:ext cx="695229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 dirty="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02</a:t>
            </a: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A441E13-26A1-3C3D-0254-C4531C72514D}"/>
              </a:ext>
            </a:extLst>
          </p:cNvPr>
          <p:cNvSpPr txBox="1">
            <a:spLocks/>
          </p:cNvSpPr>
          <p:nvPr/>
        </p:nvSpPr>
        <p:spPr>
          <a:xfrm>
            <a:off x="936640" y="2707970"/>
            <a:ext cx="3525514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바코드를 지켜라</a:t>
            </a:r>
            <a:r>
              <a:rPr lang="en-US" altLang="ko-KR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.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742AF9D2-805E-E9BF-AA9E-323562A4D527}"/>
              </a:ext>
            </a:extLst>
          </p:cNvPr>
          <p:cNvSpPr txBox="1">
            <a:spLocks/>
          </p:cNvSpPr>
          <p:nvPr/>
        </p:nvSpPr>
        <p:spPr>
          <a:xfrm>
            <a:off x="936640" y="3682153"/>
            <a:ext cx="5078316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기프티콘도 사유재산이다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하지만 바코드 번호가 너무나 쉽게 노출되고 있다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indent="0">
              <a:lnSpc>
                <a:spcPct val="110000"/>
              </a:lnSpc>
            </a:pPr>
            <a:r>
              <a:rPr lang="ko-KR" altLang="en-US" sz="1400" b="1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보안이 필요하다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28B6B3C0-557C-30A0-9979-FB3F09BC6072}"/>
              </a:ext>
            </a:extLst>
          </p:cNvPr>
          <p:cNvSpPr txBox="1">
            <a:spLocks/>
          </p:cNvSpPr>
          <p:nvPr/>
        </p:nvSpPr>
        <p:spPr>
          <a:xfrm>
            <a:off x="6486147" y="2707970"/>
            <a:ext cx="3525514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언제</a:t>
            </a:r>
            <a:r>
              <a:rPr lang="en-US" altLang="ko-KR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, </a:t>
            </a:r>
            <a:r>
              <a:rPr lang="ko-KR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어디서 사용했더라</a:t>
            </a:r>
            <a:r>
              <a:rPr lang="en-US" altLang="ko-KR" sz="20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?</a:t>
            </a: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20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AEC2C12F-7580-A9B8-7222-9C7531B7B146}"/>
              </a:ext>
            </a:extLst>
          </p:cNvPr>
          <p:cNvSpPr txBox="1">
            <a:spLocks/>
          </p:cNvSpPr>
          <p:nvPr/>
        </p:nvSpPr>
        <p:spPr>
          <a:xfrm>
            <a:off x="6486147" y="3682153"/>
            <a:ext cx="5078316" cy="856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카드 결제를 하면 결제 기록이 남는다</a:t>
            </a:r>
            <a:r>
              <a:rPr lang="en-US" altLang="ko-KR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기프티콘도 </a:t>
            </a:r>
            <a:r>
              <a:rPr lang="ko-KR" altLang="en-US" sz="1400" b="1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언제</a:t>
            </a:r>
            <a:r>
              <a:rPr lang="en-US" altLang="ko-KR" sz="1400" b="1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 </a:t>
            </a:r>
            <a:r>
              <a:rPr lang="ko-KR" altLang="en-US" sz="1400" b="1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어디서 사용했는지 기록이 필요하다</a:t>
            </a:r>
            <a:r>
              <a:rPr lang="en-US" altLang="ko-KR" sz="1400" b="1" spc="-20">
                <a:solidFill>
                  <a:schemeClr val="bg1">
                    <a:lumMod val="50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.</a:t>
            </a:r>
            <a:endParaRPr lang="en-US" altLang="ko-KR" sz="1400" b="1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1400" spc="-20" dirty="0">
              <a:solidFill>
                <a:schemeClr val="bg1">
                  <a:lumMod val="50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250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BE4CF5-8F9A-CD4E-E678-51AC7275ED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B9F0F18D-E2CB-D5F8-841C-A0EE4BD5030A}"/>
              </a:ext>
            </a:extLst>
          </p:cNvPr>
          <p:cNvSpPr txBox="1">
            <a:spLocks/>
          </p:cNvSpPr>
          <p:nvPr/>
        </p:nvSpPr>
        <p:spPr>
          <a:xfrm>
            <a:off x="392029" y="626504"/>
            <a:ext cx="8640960" cy="1464250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500" kern="1200" spc="-20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NanumBarunGothicOTF" charset="-127"/>
                <a:ea typeface="NanumBarunGothicOTF" charset="-127"/>
                <a:cs typeface="NanumBarunGothicOTF" charset="-127"/>
              </a:defRPr>
            </a:lvl1pPr>
          </a:lstStyle>
          <a:p>
            <a:r>
              <a:rPr lang="en-US" altLang="ko-KR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CHAPTER 2.</a:t>
            </a:r>
            <a:r>
              <a:rPr lang="ko-KR" altLang="en-US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 </a:t>
            </a:r>
            <a:endParaRPr lang="en-US" altLang="ko-KR" sz="4400" b="1" spc="-15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r>
              <a:rPr lang="en-US" altLang="ko-KR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BEEP </a:t>
            </a:r>
            <a:r>
              <a:rPr lang="ko-KR" altLang="en-US" sz="4400" b="1" spc="-150">
                <a:solidFill>
                  <a:schemeClr val="bg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의 해결 방법</a:t>
            </a:r>
            <a:endParaRPr lang="ko-KR" altLang="en-US" sz="4400" b="1" spc="-15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D82124B4-B732-C368-D35A-AC59EEC4A6DD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부제목 2">
            <a:extLst>
              <a:ext uri="{FF2B5EF4-FFF2-40B4-BE49-F238E27FC236}">
                <a16:creationId xmlns:a16="http://schemas.microsoft.com/office/drawing/2014/main" id="{9E8B8821-D7B6-F366-5C6B-9AE938249A11}"/>
              </a:ext>
            </a:extLst>
          </p:cNvPr>
          <p:cNvSpPr txBox="1">
            <a:spLocks/>
          </p:cNvSpPr>
          <p:nvPr/>
        </p:nvSpPr>
        <p:spPr>
          <a:xfrm>
            <a:off x="426000" y="3562943"/>
            <a:ext cx="10800000" cy="7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잊어버려서 환불하거나 쓰지 못하는</a:t>
            </a:r>
            <a:endParaRPr lang="en-US" altLang="ko-KR" sz="1400" spc="-20">
              <a:solidFill>
                <a:schemeClr val="bg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bg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이유에 대해서 생각해보자</a:t>
            </a:r>
            <a:endParaRPr lang="en-US" altLang="ko-KR" sz="1400" spc="-20" dirty="0">
              <a:solidFill>
                <a:schemeClr val="bg1"/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cxnSp>
        <p:nvCxnSpPr>
          <p:cNvPr id="13" name="직선 연결선[R] 12">
            <a:extLst>
              <a:ext uri="{FF2B5EF4-FFF2-40B4-BE49-F238E27FC236}">
                <a16:creationId xmlns:a16="http://schemas.microsoft.com/office/drawing/2014/main" id="{F975563F-12E2-92FD-73FC-E9CF05AF819C}"/>
              </a:ext>
            </a:extLst>
          </p:cNvPr>
          <p:cNvCxnSpPr>
            <a:cxnSpLocks/>
          </p:cNvCxnSpPr>
          <p:nvPr/>
        </p:nvCxnSpPr>
        <p:spPr>
          <a:xfrm>
            <a:off x="426000" y="3385456"/>
            <a:ext cx="113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2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B24BD-BDCE-B644-9576-3293E29BF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 smtClean="0"/>
              <a:t>7</a:t>
            </a:fld>
            <a:endParaRPr lang="ko-KR" altLang="en-US" sz="80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04A3730-24EC-26FC-0BB0-C6F69119175E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2.1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기프티콘을 하나의 앱에서 관리하자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3E0BD80C-88A5-C4BC-C6BE-34915AA56375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7291FC46-223C-CB77-639E-D6B8A9B0E0BA}"/>
              </a:ext>
            </a:extLst>
          </p:cNvPr>
          <p:cNvSpPr txBox="1">
            <a:spLocks/>
          </p:cNvSpPr>
          <p:nvPr/>
        </p:nvSpPr>
        <p:spPr>
          <a:xfrm>
            <a:off x="426000" y="1589685"/>
            <a:ext cx="4840944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# </a:t>
            </a:r>
            <a:r>
              <a:rPr lang="ko-KR" altLang="en-US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받는 곳이 다양해서</a:t>
            </a:r>
            <a:endParaRPr lang="en-US" altLang="ko-KR" sz="1400" dirty="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A441E13-26A1-3C3D-0254-C4531C72514D}"/>
              </a:ext>
            </a:extLst>
          </p:cNvPr>
          <p:cNvSpPr txBox="1">
            <a:spLocks/>
          </p:cNvSpPr>
          <p:nvPr/>
        </p:nvSpPr>
        <p:spPr>
          <a:xfrm>
            <a:off x="425999" y="1983605"/>
            <a:ext cx="11340000" cy="138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기프티콘을 하나의 앱에서 관리하자</a:t>
            </a:r>
            <a:endParaRPr lang="en-US" altLang="ko-KR" sz="36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742AF9D2-805E-E9BF-AA9E-323562A4D527}"/>
              </a:ext>
            </a:extLst>
          </p:cNvPr>
          <p:cNvSpPr txBox="1">
            <a:spLocks/>
          </p:cNvSpPr>
          <p:nvPr/>
        </p:nvSpPr>
        <p:spPr>
          <a:xfrm>
            <a:off x="425999" y="3682153"/>
            <a:ext cx="11339999" cy="227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이것이 가능하려면 </a:t>
            </a:r>
            <a:r>
              <a:rPr lang="ko-KR" altLang="en-US" sz="1400" b="1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앱이 잘 만들어져야 한다</a:t>
            </a:r>
            <a:endParaRPr lang="en-US" altLang="ko-KR" sz="1400" b="1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단순히 모아놓고 끝나는 것이 아닌</a:t>
            </a: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사용자가 꾸준히 기프티콘을 추가하고</a:t>
            </a:r>
            <a:r>
              <a:rPr lang="en-US" altLang="ko-KR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사용하고</a:t>
            </a:r>
            <a:r>
              <a:rPr lang="en-US" altLang="ko-KR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</a:t>
            </a: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 관리할 수 있도록 편의 기능을 제공해주어야 한다</a:t>
            </a:r>
            <a:endParaRPr lang="en-US" altLang="ko-KR" sz="1400" spc="-20" dirty="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C8AA0CA5-E257-1BAD-D908-A426C5CBCBEB}"/>
              </a:ext>
            </a:extLst>
          </p:cNvPr>
          <p:cNvSpPr txBox="1">
            <a:spLocks/>
          </p:cNvSpPr>
          <p:nvPr/>
        </p:nvSpPr>
        <p:spPr>
          <a:xfrm>
            <a:off x="425998" y="5104440"/>
            <a:ext cx="11339999" cy="76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136525" indent="-136525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endParaRPr lang="en-US" altLang="ko-KR" sz="1400" spc="-2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3" name="그래픽 2" descr="고정 윤곽선">
            <a:extLst>
              <a:ext uri="{FF2B5EF4-FFF2-40B4-BE49-F238E27FC236}">
                <a16:creationId xmlns:a16="http://schemas.microsoft.com/office/drawing/2014/main" id="{E5A88DF8-A496-37EC-823B-8017E5ED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192840" y="1898211"/>
            <a:ext cx="805085" cy="7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B24BD-BDCE-B644-9576-3293E29BF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 smtClean="0"/>
              <a:t>8</a:t>
            </a:fld>
            <a:endParaRPr lang="ko-KR" altLang="en-US" sz="80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04A3730-24EC-26FC-0BB0-C6F69119175E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2.2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잊어버리기 전에 알려주자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3E0BD80C-88A5-C4BC-C6BE-34915AA56375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7291FC46-223C-CB77-639E-D6B8A9B0E0BA}"/>
              </a:ext>
            </a:extLst>
          </p:cNvPr>
          <p:cNvSpPr txBox="1">
            <a:spLocks/>
          </p:cNvSpPr>
          <p:nvPr/>
        </p:nvSpPr>
        <p:spPr>
          <a:xfrm>
            <a:off x="426000" y="1589685"/>
            <a:ext cx="4840944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# </a:t>
            </a:r>
            <a:r>
              <a:rPr lang="ko-KR" altLang="en-US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사용 기한을 놓쳐서</a:t>
            </a:r>
            <a:endParaRPr lang="en-US" altLang="ko-KR" sz="1400" dirty="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A441E13-26A1-3C3D-0254-C4531C72514D}"/>
              </a:ext>
            </a:extLst>
          </p:cNvPr>
          <p:cNvSpPr txBox="1">
            <a:spLocks/>
          </p:cNvSpPr>
          <p:nvPr/>
        </p:nvSpPr>
        <p:spPr>
          <a:xfrm>
            <a:off x="425999" y="1983605"/>
            <a:ext cx="11340000" cy="138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기프티콘을 잊어버리기 전에</a:t>
            </a:r>
            <a:endParaRPr lang="en-US" altLang="ko-KR" sz="3600" b="1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알려주자</a:t>
            </a:r>
            <a:endParaRPr lang="en-US" altLang="ko-KR" sz="36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742AF9D2-805E-E9BF-AA9E-323562A4D527}"/>
              </a:ext>
            </a:extLst>
          </p:cNvPr>
          <p:cNvSpPr txBox="1">
            <a:spLocks/>
          </p:cNvSpPr>
          <p:nvPr/>
        </p:nvSpPr>
        <p:spPr>
          <a:xfrm>
            <a:off x="425999" y="3682153"/>
            <a:ext cx="11339999" cy="227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기프티콘을 사용 기한 안에 사용할 수 있도록 관리해주는 건 기본</a:t>
            </a:r>
            <a:r>
              <a:rPr lang="en-US" altLang="ko-KR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!</a:t>
            </a:r>
          </a:p>
          <a:p>
            <a:pPr marL="0" indent="0">
              <a:lnSpc>
                <a:spcPct val="110000"/>
              </a:lnSpc>
            </a:pP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등록만 해놓으면 자동으로 알림까지</a:t>
            </a:r>
            <a:endParaRPr lang="en-US" altLang="ko-KR" sz="1400" spc="-20" dirty="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C8AA0CA5-E257-1BAD-D908-A426C5CBCBEB}"/>
              </a:ext>
            </a:extLst>
          </p:cNvPr>
          <p:cNvSpPr txBox="1">
            <a:spLocks/>
          </p:cNvSpPr>
          <p:nvPr/>
        </p:nvSpPr>
        <p:spPr>
          <a:xfrm>
            <a:off x="425998" y="5104440"/>
            <a:ext cx="11339999" cy="76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136525" indent="-136525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endParaRPr lang="en-US" altLang="ko-KR" sz="1400" spc="-2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3" name="그래픽 2" descr="알람 울림 윤곽선">
            <a:extLst>
              <a:ext uri="{FF2B5EF4-FFF2-40B4-BE49-F238E27FC236}">
                <a16:creationId xmlns:a16="http://schemas.microsoft.com/office/drawing/2014/main" id="{6101BB52-B323-A9B8-4443-6ED520160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424" y="18032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5B24BD-BDCE-B644-9576-3293E29BF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z="800" smtClean="0"/>
              <a:t>9</a:t>
            </a:fld>
            <a:endParaRPr lang="ko-KR" altLang="en-US" sz="80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04A3730-24EC-26FC-0BB0-C6F69119175E}"/>
              </a:ext>
            </a:extLst>
          </p:cNvPr>
          <p:cNvSpPr txBox="1">
            <a:spLocks/>
          </p:cNvSpPr>
          <p:nvPr/>
        </p:nvSpPr>
        <p:spPr>
          <a:xfrm>
            <a:off x="426000" y="471400"/>
            <a:ext cx="10800000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2.3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근처에서 사용할 수 있는 기프티콘을 알려주자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3E0BD80C-88A5-C4BC-C6BE-34915AA56375}"/>
              </a:ext>
            </a:extLst>
          </p:cNvPr>
          <p:cNvCxnSpPr>
            <a:cxnSpLocks/>
          </p:cNvCxnSpPr>
          <p:nvPr/>
        </p:nvCxnSpPr>
        <p:spPr>
          <a:xfrm>
            <a:off x="426000" y="380999"/>
            <a:ext cx="11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부제목 2">
            <a:extLst>
              <a:ext uri="{FF2B5EF4-FFF2-40B4-BE49-F238E27FC236}">
                <a16:creationId xmlns:a16="http://schemas.microsoft.com/office/drawing/2014/main" id="{7291FC46-223C-CB77-639E-D6B8A9B0E0BA}"/>
              </a:ext>
            </a:extLst>
          </p:cNvPr>
          <p:cNvSpPr txBox="1">
            <a:spLocks/>
          </p:cNvSpPr>
          <p:nvPr/>
        </p:nvSpPr>
        <p:spPr>
          <a:xfrm>
            <a:off x="426000" y="1589685"/>
            <a:ext cx="4840944" cy="4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en-US" altLang="ko-KR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# </a:t>
            </a:r>
            <a:r>
              <a:rPr lang="ko-KR" altLang="en-US" sz="1400">
                <a:solidFill>
                  <a:schemeClr val="bg2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근처에서 사용처를 찾기 힘들어서</a:t>
            </a:r>
            <a:endParaRPr lang="en-US" altLang="ko-KR" sz="1400" dirty="0">
              <a:solidFill>
                <a:schemeClr val="bg2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A441E13-26A1-3C3D-0254-C4531C72514D}"/>
              </a:ext>
            </a:extLst>
          </p:cNvPr>
          <p:cNvSpPr txBox="1">
            <a:spLocks/>
          </p:cNvSpPr>
          <p:nvPr/>
        </p:nvSpPr>
        <p:spPr>
          <a:xfrm>
            <a:off x="425999" y="1983605"/>
            <a:ext cx="11340000" cy="138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근처에서 사용할 수 있는</a:t>
            </a:r>
            <a:endParaRPr lang="en-US" altLang="ko-KR" sz="3600" b="1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rPr>
              <a:t>기프티콘을 알려주자</a:t>
            </a:r>
            <a:endParaRPr lang="en-US" altLang="ko-KR" sz="3600" b="1" dirty="0">
              <a:solidFill>
                <a:schemeClr val="tx1">
                  <a:lumMod val="95000"/>
                  <a:lumOff val="5000"/>
                </a:schemeClr>
              </a:solidFill>
              <a:latin typeface="NanumSquare Bold" panose="020B0600000101010101" pitchFamily="34" charset="-127"/>
              <a:ea typeface="NanumSquare Bold" panose="020B0600000101010101" pitchFamily="34" charset="-127"/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742AF9D2-805E-E9BF-AA9E-323562A4D527}"/>
              </a:ext>
            </a:extLst>
          </p:cNvPr>
          <p:cNvSpPr txBox="1">
            <a:spLocks/>
          </p:cNvSpPr>
          <p:nvPr/>
        </p:nvSpPr>
        <p:spPr>
          <a:xfrm>
            <a:off x="425999" y="3682153"/>
            <a:ext cx="11339999" cy="227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 사용처가 자주 가지 않는 곳에 있거나 쉽게 갈 수 없는 곳에 있는 경우</a:t>
            </a: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기프티콘 사용처를 일일이 검색해서 위치를 찾아야 하는 경우</a:t>
            </a: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근처에서 사용할 수 있는 기프티콘을 추천해주면 해결해 줄 수 있다</a:t>
            </a: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endParaRPr lang="en-US" altLang="ko-KR" sz="1400" spc="-2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  <a:p>
            <a:pPr marL="0" indent="0">
              <a:lnSpc>
                <a:spcPct val="110000"/>
              </a:lnSpc>
            </a:pP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근처에서 사용할 수 있는 기프티콘을 확인하고</a:t>
            </a:r>
            <a:r>
              <a:rPr lang="en-US" altLang="ko-KR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, </a:t>
            </a:r>
            <a:r>
              <a:rPr lang="ko-KR" altLang="en-US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지도에서 위치 확인까지</a:t>
            </a:r>
            <a:r>
              <a:rPr lang="en-US" altLang="ko-KR" sz="1400" spc="-20">
                <a:solidFill>
                  <a:schemeClr val="tx1"/>
                </a:solidFill>
                <a:latin typeface="NanumSquare" panose="020B0600000101010101" pitchFamily="34" charset="-127"/>
                <a:ea typeface="NanumSquare" panose="020B0600000101010101" pitchFamily="34" charset="-127"/>
              </a:rPr>
              <a:t>!</a:t>
            </a:r>
            <a:endParaRPr lang="en-US" altLang="ko-KR" sz="1400" spc="-20" dirty="0">
              <a:solidFill>
                <a:schemeClr val="tx1"/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C8AA0CA5-E257-1BAD-D908-A426C5CBCBEB}"/>
              </a:ext>
            </a:extLst>
          </p:cNvPr>
          <p:cNvSpPr txBox="1">
            <a:spLocks/>
          </p:cNvSpPr>
          <p:nvPr/>
        </p:nvSpPr>
        <p:spPr>
          <a:xfrm>
            <a:off x="425998" y="5104440"/>
            <a:ext cx="11339999" cy="76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C0C0C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C0C0C"/>
                </a:solidFill>
                <a:latin typeface="NanumSquareOTF" panose="020B0600000101010101" pitchFamily="34" charset="-127"/>
                <a:ea typeface="NanumSquareOTF" panose="020B0600000101010101" pitchFamily="34" charset="-127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136525" indent="-136525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endParaRPr lang="en-US" altLang="ko-KR" sz="1400" spc="-20" dirty="0">
              <a:solidFill>
                <a:schemeClr val="tx1">
                  <a:lumMod val="95000"/>
                  <a:lumOff val="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3" name="그래픽 2" descr="보물 지도 윤곽선">
            <a:extLst>
              <a:ext uri="{FF2B5EF4-FFF2-40B4-BE49-F238E27FC236}">
                <a16:creationId xmlns:a16="http://schemas.microsoft.com/office/drawing/2014/main" id="{604FF2EE-6379-191C-6666-A75A34B24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535" y="18903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83579"/>
      </p:ext>
    </p:extLst>
  </p:cSld>
  <p:clrMapOvr>
    <a:masterClrMapping/>
  </p:clrMapOvr>
</p:sld>
</file>

<file path=ppt/theme/theme1.xml><?xml version="1.0" encoding="utf-8"?>
<a:theme xmlns:a="http://schemas.openxmlformats.org/drawingml/2006/main" name="챕터">
  <a:themeElements>
    <a:clrScheme name="부스트캠프 AI Tech">
      <a:dk1>
        <a:srgbClr val="000000"/>
      </a:dk1>
      <a:lt1>
        <a:srgbClr val="FFFFFF"/>
      </a:lt1>
      <a:dk2>
        <a:srgbClr val="005CFD"/>
      </a:dk2>
      <a:lt2>
        <a:srgbClr val="00A5FF"/>
      </a:lt2>
      <a:accent1>
        <a:srgbClr val="492ECF"/>
      </a:accent1>
      <a:accent2>
        <a:srgbClr val="E36E71"/>
      </a:accent2>
      <a:accent3>
        <a:srgbClr val="7F73EB"/>
      </a:accent3>
      <a:accent4>
        <a:srgbClr val="AFB3F7"/>
      </a:accent4>
      <a:accent5>
        <a:srgbClr val="71CAD3"/>
      </a:accent5>
      <a:accent6>
        <a:srgbClr val="5900B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749</Words>
  <Application>Microsoft Office PowerPoint</Application>
  <PresentationFormat>와이드스크린</PresentationFormat>
  <Paragraphs>175</Paragraphs>
  <Slides>23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NanumSquare</vt:lpstr>
      <vt:lpstr>NanumSquare Bold</vt:lpstr>
      <vt:lpstr>NanumSquareOTF</vt:lpstr>
      <vt:lpstr>나눔스퀘어</vt:lpstr>
      <vt:lpstr>Malgun Gothic</vt:lpstr>
      <vt:lpstr>Arial</vt:lpstr>
      <vt:lpstr>챕터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명범 박</cp:lastModifiedBy>
  <cp:revision>30</cp:revision>
  <dcterms:modified xsi:type="dcterms:W3CDTF">2022-11-11T06:30:20Z</dcterms:modified>
</cp:coreProperties>
</file>